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34.png" Type="http://schemas.openxmlformats.org/officeDocument/2006/relationships/image"/><Relationship Id="rId7"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8.png" Type="http://schemas.openxmlformats.org/officeDocument/2006/relationships/image"/><Relationship Id="rId5"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9.png" Type="http://schemas.openxmlformats.org/officeDocument/2006/relationships/image"/><Relationship Id="rId5"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2.png" Type="http://schemas.openxmlformats.org/officeDocument/2006/relationships/image"/><Relationship Id="rId5"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3.png" Type="http://schemas.openxmlformats.org/officeDocument/2006/relationships/image"/><Relationship Id="rId5" Target="../media/image26.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 Id="rId7" Target="../media/image2.png" Type="http://schemas.openxmlformats.org/officeDocument/2006/relationships/image"/><Relationship Id="rId8"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descr="Gradient 3D Hexagon Shape"/>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grpSp>
        <p:nvGrpSpPr>
          <p:cNvPr name="Group 4" id="4"/>
          <p:cNvGrpSpPr/>
          <p:nvPr/>
        </p:nvGrpSpPr>
        <p:grpSpPr>
          <a:xfrm rot="0">
            <a:off x="1028700" y="1236378"/>
            <a:ext cx="8870900" cy="5034634"/>
            <a:chOff x="0" y="0"/>
            <a:chExt cx="11827867" cy="6712845"/>
          </a:xfrm>
        </p:grpSpPr>
        <p:sp>
          <p:nvSpPr>
            <p:cNvPr name="TextBox 5" id="5"/>
            <p:cNvSpPr txBox="true"/>
            <p:nvPr/>
          </p:nvSpPr>
          <p:spPr>
            <a:xfrm rot="0">
              <a:off x="0" y="161925"/>
              <a:ext cx="11827867" cy="5413411"/>
            </a:xfrm>
            <a:prstGeom prst="rect">
              <a:avLst/>
            </a:prstGeom>
          </p:spPr>
          <p:txBody>
            <a:bodyPr anchor="t" rtlCol="false" tIns="0" lIns="0" bIns="0" rIns="0">
              <a:spAutoFit/>
            </a:bodyPr>
            <a:lstStyle/>
            <a:p>
              <a:pPr marL="0" indent="0" lvl="0">
                <a:lnSpc>
                  <a:spcPts val="10433"/>
                </a:lnSpc>
              </a:pPr>
              <a:r>
                <a:rPr lang="en-US" sz="10032">
                  <a:solidFill>
                    <a:srgbClr val="FFFAEB"/>
                  </a:solidFill>
                  <a:latin typeface="Now Bold"/>
                </a:rPr>
                <a:t>REAL ESTATE BOOKING WEBSITE</a:t>
              </a:r>
            </a:p>
          </p:txBody>
        </p:sp>
        <p:sp>
          <p:nvSpPr>
            <p:cNvPr name="TextBox 6" id="6"/>
            <p:cNvSpPr txBox="true"/>
            <p:nvPr/>
          </p:nvSpPr>
          <p:spPr>
            <a:xfrm rot="0">
              <a:off x="0" y="5889581"/>
              <a:ext cx="11827867" cy="823264"/>
            </a:xfrm>
            <a:prstGeom prst="rect">
              <a:avLst/>
            </a:prstGeom>
          </p:spPr>
          <p:txBody>
            <a:bodyPr anchor="t" rtlCol="false" tIns="0" lIns="0" bIns="0" rIns="0">
              <a:spAutoFit/>
            </a:bodyPr>
            <a:lstStyle/>
            <a:p>
              <a:pPr marL="0" indent="0" lvl="0">
                <a:lnSpc>
                  <a:spcPts val="5263"/>
                </a:lnSpc>
                <a:spcBef>
                  <a:spcPct val="0"/>
                </a:spcBef>
              </a:pPr>
              <a:r>
                <a:rPr lang="en-US" sz="3759">
                  <a:solidFill>
                    <a:srgbClr val="FFFAEB"/>
                  </a:solidFill>
                  <a:latin typeface="DM Sans Italics"/>
                </a:rPr>
                <a:t>Presented by: Ananya Agrawal</a:t>
              </a:r>
            </a:p>
          </p:txBody>
        </p:sp>
      </p:grpSp>
      <p:sp>
        <p:nvSpPr>
          <p:cNvPr name="TextBox 7" id="7"/>
          <p:cNvSpPr txBox="true"/>
          <p:nvPr/>
        </p:nvSpPr>
        <p:spPr>
          <a:xfrm rot="0">
            <a:off x="1267131" y="7368456"/>
            <a:ext cx="7673648" cy="397919"/>
          </a:xfrm>
          <a:prstGeom prst="rect">
            <a:avLst/>
          </a:prstGeom>
        </p:spPr>
        <p:txBody>
          <a:bodyPr anchor="t" rtlCol="false" tIns="0" lIns="0" bIns="0" rIns="0">
            <a:spAutoFit/>
          </a:bodyPr>
          <a:lstStyle/>
          <a:p>
            <a:pPr algn="ctr" marL="0" indent="0" lvl="0">
              <a:lnSpc>
                <a:spcPts val="3071"/>
              </a:lnSpc>
            </a:pPr>
          </a:p>
        </p:txBody>
      </p:sp>
      <p:grpSp>
        <p:nvGrpSpPr>
          <p:cNvPr name="Group 8" id="8"/>
          <p:cNvGrpSpPr/>
          <p:nvPr/>
        </p:nvGrpSpPr>
        <p:grpSpPr>
          <a:xfrm rot="0">
            <a:off x="11159088" y="568341"/>
            <a:ext cx="6100212" cy="9150318"/>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121" t="0" r="-50121"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7676284" y="3425205"/>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71192" y="2701816"/>
            <a:ext cx="14953740" cy="6839874"/>
          </a:xfrm>
          <a:custGeom>
            <a:avLst/>
            <a:gdLst/>
            <a:ahLst/>
            <a:cxnLst/>
            <a:rect r="r" b="b" t="t" l="l"/>
            <a:pathLst>
              <a:path h="6839874" w="14953740">
                <a:moveTo>
                  <a:pt x="0" y="0"/>
                </a:moveTo>
                <a:lnTo>
                  <a:pt x="14953740" y="0"/>
                </a:lnTo>
                <a:lnTo>
                  <a:pt x="14953740" y="6839875"/>
                </a:lnTo>
                <a:lnTo>
                  <a:pt x="0" y="6839875"/>
                </a:lnTo>
                <a:lnTo>
                  <a:pt x="0" y="0"/>
                </a:lnTo>
                <a:close/>
              </a:path>
            </a:pathLst>
          </a:custGeom>
          <a:blipFill>
            <a:blip r:embed="rId6"/>
            <a:stretch>
              <a:fillRect l="0" t="-7093" r="0" b="-7093"/>
            </a:stretch>
          </a:blipFill>
        </p:spPr>
      </p:sp>
      <p:sp>
        <p:nvSpPr>
          <p:cNvPr name="TextBox 8" id="8"/>
          <p:cNvSpPr txBox="true"/>
          <p:nvPr/>
        </p:nvSpPr>
        <p:spPr>
          <a:xfrm rot="0">
            <a:off x="6717601" y="415793"/>
            <a:ext cx="4838551" cy="1124887"/>
          </a:xfrm>
          <a:prstGeom prst="rect">
            <a:avLst/>
          </a:prstGeom>
        </p:spPr>
        <p:txBody>
          <a:bodyPr anchor="t" rtlCol="false" tIns="0" lIns="0" bIns="0" rIns="0">
            <a:spAutoFit/>
          </a:bodyPr>
          <a:lstStyle/>
          <a:p>
            <a:pPr algn="ctr">
              <a:lnSpc>
                <a:spcPts val="8922"/>
              </a:lnSpc>
              <a:spcBef>
                <a:spcPct val="0"/>
              </a:spcBef>
            </a:pPr>
            <a:r>
              <a:rPr lang="en-US" sz="7254">
                <a:solidFill>
                  <a:srgbClr val="FFFFFF"/>
                </a:solidFill>
                <a:latin typeface="DM Sans Italics"/>
              </a:rPr>
              <a:t>Home Page</a:t>
            </a:r>
          </a:p>
        </p:txBody>
      </p:sp>
      <p:sp>
        <p:nvSpPr>
          <p:cNvPr name="Freeform 9" id="9"/>
          <p:cNvSpPr/>
          <p:nvPr/>
        </p:nvSpPr>
        <p:spPr>
          <a:xfrm flipH="false" flipV="false" rot="0">
            <a:off x="15970726" y="-878745"/>
            <a:ext cx="3054374" cy="3050556"/>
          </a:xfrm>
          <a:custGeom>
            <a:avLst/>
            <a:gdLst/>
            <a:ahLst/>
            <a:cxnLst/>
            <a:rect r="r" b="b" t="t" l="l"/>
            <a:pathLst>
              <a:path h="3050556" w="3054374">
                <a:moveTo>
                  <a:pt x="0" y="0"/>
                </a:moveTo>
                <a:lnTo>
                  <a:pt x="3054375" y="0"/>
                </a:lnTo>
                <a:lnTo>
                  <a:pt x="3054375" y="3050556"/>
                </a:lnTo>
                <a:lnTo>
                  <a:pt x="0" y="3050556"/>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Orange Blur Circle Illustration"/>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descr="Orange Blur Circle Illustration"/>
          <p:cNvSpPr/>
          <p:nvPr/>
        </p:nvSpPr>
        <p:spPr>
          <a:xfrm flipH="false" flipV="false" rot="0">
            <a:off x="-7676284" y="3425205"/>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608342" y="1639269"/>
            <a:ext cx="13838001" cy="7969154"/>
          </a:xfrm>
          <a:custGeom>
            <a:avLst/>
            <a:gdLst/>
            <a:ahLst/>
            <a:cxnLst/>
            <a:rect r="r" b="b" t="t" l="l"/>
            <a:pathLst>
              <a:path h="7969154" w="13838001">
                <a:moveTo>
                  <a:pt x="0" y="0"/>
                </a:moveTo>
                <a:lnTo>
                  <a:pt x="13838001" y="0"/>
                </a:lnTo>
                <a:lnTo>
                  <a:pt x="13838001" y="7969154"/>
                </a:lnTo>
                <a:lnTo>
                  <a:pt x="0" y="7969154"/>
                </a:lnTo>
                <a:lnTo>
                  <a:pt x="0" y="0"/>
                </a:lnTo>
                <a:close/>
              </a:path>
            </a:pathLst>
          </a:custGeom>
          <a:blipFill>
            <a:blip r:embed="rId6"/>
            <a:stretch>
              <a:fillRect l="-7198" t="0" r="-780" b="0"/>
            </a:stretch>
          </a:blipFill>
        </p:spPr>
      </p:sp>
      <p:grpSp>
        <p:nvGrpSpPr>
          <p:cNvPr name="Group 7" id="7"/>
          <p:cNvGrpSpPr/>
          <p:nvPr/>
        </p:nvGrpSpPr>
        <p:grpSpPr>
          <a:xfrm rot="0">
            <a:off x="-794663" y="0"/>
            <a:ext cx="6806010" cy="2341670"/>
            <a:chOff x="0" y="0"/>
            <a:chExt cx="9074679" cy="3122226"/>
          </a:xfrm>
        </p:grpSpPr>
        <p:sp>
          <p:nvSpPr>
            <p:cNvPr name="AutoShape 8" id="8"/>
            <p:cNvSpPr/>
            <p:nvPr/>
          </p:nvSpPr>
          <p:spPr>
            <a:xfrm rot="0">
              <a:off x="0" y="0"/>
              <a:ext cx="9074679" cy="3122226"/>
            </a:xfrm>
            <a:prstGeom prst="rect">
              <a:avLst/>
            </a:prstGeom>
            <a:gradFill rotWithShape="true">
              <a:gsLst>
                <a:gs pos="0">
                  <a:srgbClr val="A6A6A6">
                    <a:alpha val="100000"/>
                  </a:srgbClr>
                </a:gs>
                <a:gs pos="100000">
                  <a:srgbClr val="FFFFFF">
                    <a:alpha val="100000"/>
                  </a:srgbClr>
                </a:gs>
              </a:gsLst>
              <a:lin ang="0"/>
            </a:gradFill>
          </p:spPr>
        </p:sp>
        <p:sp>
          <p:nvSpPr>
            <p:cNvPr name="AutoShape 9" id="9"/>
            <p:cNvSpPr/>
            <p:nvPr/>
          </p:nvSpPr>
          <p:spPr>
            <a:xfrm rot="0">
              <a:off x="217663" y="327662"/>
              <a:ext cx="8463044" cy="78588"/>
            </a:xfrm>
            <a:prstGeom prst="rect">
              <a:avLst/>
            </a:prstGeom>
            <a:solidFill>
              <a:srgbClr val="FFFFFF"/>
            </a:solidFill>
          </p:spPr>
        </p:sp>
        <p:sp>
          <p:nvSpPr>
            <p:cNvPr name="TextBox 10" id="10"/>
            <p:cNvSpPr txBox="true"/>
            <p:nvPr/>
          </p:nvSpPr>
          <p:spPr>
            <a:xfrm rot="0">
              <a:off x="1888739" y="877834"/>
              <a:ext cx="6727031" cy="1903572"/>
            </a:xfrm>
            <a:prstGeom prst="rect">
              <a:avLst/>
            </a:prstGeom>
          </p:spPr>
          <p:txBody>
            <a:bodyPr anchor="t" rtlCol="false" tIns="0" lIns="0" bIns="0" rIns="0">
              <a:spAutoFit/>
            </a:bodyPr>
            <a:lstStyle/>
            <a:p>
              <a:pPr marL="0" indent="0" lvl="0">
                <a:lnSpc>
                  <a:spcPts val="5690"/>
                </a:lnSpc>
              </a:pPr>
              <a:r>
                <a:rPr lang="en-US" sz="4781">
                  <a:solidFill>
                    <a:srgbClr val="04001E"/>
                  </a:solidFill>
                  <a:latin typeface="DM Sans Italics"/>
                </a:rPr>
                <a:t>Login and Sign up Page</a:t>
              </a:r>
            </a:p>
          </p:txBody>
        </p:sp>
      </p:grpSp>
      <p:sp>
        <p:nvSpPr>
          <p:cNvPr name="Freeform 11" id="11"/>
          <p:cNvSpPr/>
          <p:nvPr/>
        </p:nvSpPr>
        <p:spPr>
          <a:xfrm flipH="false" flipV="false" rot="-5400000">
            <a:off x="13652397" y="4348000"/>
            <a:ext cx="6648668" cy="565137"/>
          </a:xfrm>
          <a:custGeom>
            <a:avLst/>
            <a:gdLst/>
            <a:ahLst/>
            <a:cxnLst/>
            <a:rect r="r" b="b" t="t" l="l"/>
            <a:pathLst>
              <a:path h="565137" w="6648668">
                <a:moveTo>
                  <a:pt x="0" y="0"/>
                </a:moveTo>
                <a:lnTo>
                  <a:pt x="6648669" y="0"/>
                </a:lnTo>
                <a:lnTo>
                  <a:pt x="6648669" y="565137"/>
                </a:lnTo>
                <a:lnTo>
                  <a:pt x="0" y="5651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31998" y="7954903"/>
            <a:ext cx="2990301" cy="2986563"/>
          </a:xfrm>
          <a:custGeom>
            <a:avLst/>
            <a:gdLst/>
            <a:ahLst/>
            <a:cxnLst/>
            <a:rect r="r" b="b" t="t" l="l"/>
            <a:pathLst>
              <a:path h="2986563" w="2990301">
                <a:moveTo>
                  <a:pt x="0" y="0"/>
                </a:moveTo>
                <a:lnTo>
                  <a:pt x="2990301" y="0"/>
                </a:lnTo>
                <a:lnTo>
                  <a:pt x="2990301" y="2986563"/>
                </a:lnTo>
                <a:lnTo>
                  <a:pt x="0" y="2986563"/>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3"/>
            <a:stretch>
              <a:fillRect l="0" t="0" r="0" b="0"/>
            </a:stretch>
          </a:blipFill>
        </p:spPr>
      </p:sp>
      <p:sp>
        <p:nvSpPr>
          <p:cNvPr name="Freeform 4" id="4"/>
          <p:cNvSpPr/>
          <p:nvPr/>
        </p:nvSpPr>
        <p:spPr>
          <a:xfrm flipH="false" flipV="false" rot="0">
            <a:off x="2176837" y="1651246"/>
            <a:ext cx="14029383" cy="7607054"/>
          </a:xfrm>
          <a:custGeom>
            <a:avLst/>
            <a:gdLst/>
            <a:ahLst/>
            <a:cxnLst/>
            <a:rect r="r" b="b" t="t" l="l"/>
            <a:pathLst>
              <a:path h="7607054" w="14029383">
                <a:moveTo>
                  <a:pt x="0" y="0"/>
                </a:moveTo>
                <a:lnTo>
                  <a:pt x="14029383" y="0"/>
                </a:lnTo>
                <a:lnTo>
                  <a:pt x="14029383" y="7607054"/>
                </a:lnTo>
                <a:lnTo>
                  <a:pt x="0" y="7607054"/>
                </a:lnTo>
                <a:lnTo>
                  <a:pt x="0" y="0"/>
                </a:lnTo>
                <a:close/>
              </a:path>
            </a:pathLst>
          </a:custGeom>
          <a:blipFill>
            <a:blip r:embed="rId4"/>
            <a:stretch>
              <a:fillRect l="-6777" t="0" r="-1101" b="0"/>
            </a:stretch>
          </a:blipFill>
        </p:spPr>
      </p:sp>
      <p:sp>
        <p:nvSpPr>
          <p:cNvPr name="AutoShape 5" id="5"/>
          <p:cNvSpPr/>
          <p:nvPr/>
        </p:nvSpPr>
        <p:spPr>
          <a:xfrm flipV="true">
            <a:off x="17254538" y="0"/>
            <a:ext cx="0" cy="10287000"/>
          </a:xfrm>
          <a:prstGeom prst="line">
            <a:avLst/>
          </a:prstGeom>
          <a:ln cap="flat" w="9525">
            <a:solidFill>
              <a:srgbClr val="048AFF"/>
            </a:solidFill>
            <a:prstDash val="solid"/>
            <a:headEnd type="none" len="sm" w="sm"/>
            <a:tailEnd type="none" len="sm" w="sm"/>
          </a:ln>
        </p:spPr>
      </p:sp>
      <p:sp>
        <p:nvSpPr>
          <p:cNvPr name="TextBox 6" id="6"/>
          <p:cNvSpPr txBox="true"/>
          <p:nvPr/>
        </p:nvSpPr>
        <p:spPr>
          <a:xfrm rot="0">
            <a:off x="593886" y="275765"/>
            <a:ext cx="6105674" cy="752935"/>
          </a:xfrm>
          <a:prstGeom prst="rect">
            <a:avLst/>
          </a:prstGeom>
        </p:spPr>
        <p:txBody>
          <a:bodyPr anchor="t" rtlCol="false" tIns="0" lIns="0" bIns="0" rIns="0">
            <a:spAutoFit/>
          </a:bodyPr>
          <a:lstStyle/>
          <a:p>
            <a:pPr algn="ctr">
              <a:lnSpc>
                <a:spcPts val="6001"/>
              </a:lnSpc>
              <a:spcBef>
                <a:spcPct val="0"/>
              </a:spcBef>
            </a:pPr>
            <a:r>
              <a:rPr lang="en-US" sz="4879">
                <a:solidFill>
                  <a:srgbClr val="FFFAEB"/>
                </a:solidFill>
                <a:latin typeface="DM Sans Italics"/>
              </a:rPr>
              <a:t>Property Listing Page</a:t>
            </a:r>
          </a:p>
        </p:txBody>
      </p:sp>
      <p:sp>
        <p:nvSpPr>
          <p:cNvPr name="Freeform 7" id="7"/>
          <p:cNvSpPr/>
          <p:nvPr/>
        </p:nvSpPr>
        <p:spPr>
          <a:xfrm flipH="false" flipV="false" rot="0">
            <a:off x="16462066" y="-271873"/>
            <a:ext cx="2273202" cy="2270361"/>
          </a:xfrm>
          <a:custGeom>
            <a:avLst/>
            <a:gdLst/>
            <a:ahLst/>
            <a:cxnLst/>
            <a:rect r="r" b="b" t="t" l="l"/>
            <a:pathLst>
              <a:path h="2270361" w="2273202">
                <a:moveTo>
                  <a:pt x="0" y="0"/>
                </a:moveTo>
                <a:lnTo>
                  <a:pt x="2273202" y="0"/>
                </a:lnTo>
                <a:lnTo>
                  <a:pt x="2273202" y="2270361"/>
                </a:lnTo>
                <a:lnTo>
                  <a:pt x="0" y="2270361"/>
                </a:lnTo>
                <a:lnTo>
                  <a:pt x="0" y="0"/>
                </a:lnTo>
                <a:close/>
              </a:path>
            </a:pathLst>
          </a:custGeom>
          <a:blipFill>
            <a:blip r:embed="rId5"/>
            <a:stretch>
              <a:fillRect l="0" t="0" r="0" b="0"/>
            </a:stretch>
          </a:blipFill>
        </p:spPr>
      </p:sp>
      <p:sp>
        <p:nvSpPr>
          <p:cNvPr name="Freeform 8" id="8"/>
          <p:cNvSpPr/>
          <p:nvPr/>
        </p:nvSpPr>
        <p:spPr>
          <a:xfrm flipH="false" flipV="false" rot="0">
            <a:off x="-593206" y="8634778"/>
            <a:ext cx="2341418" cy="2371217"/>
          </a:xfrm>
          <a:custGeom>
            <a:avLst/>
            <a:gdLst/>
            <a:ahLst/>
            <a:cxnLst/>
            <a:rect r="r" b="b" t="t" l="l"/>
            <a:pathLst>
              <a:path h="2371217" w="2341418">
                <a:moveTo>
                  <a:pt x="0" y="0"/>
                </a:moveTo>
                <a:lnTo>
                  <a:pt x="2341418" y="0"/>
                </a:lnTo>
                <a:lnTo>
                  <a:pt x="2341418" y="2371216"/>
                </a:lnTo>
                <a:lnTo>
                  <a:pt x="0" y="2371216"/>
                </a:lnTo>
                <a:lnTo>
                  <a:pt x="0" y="0"/>
                </a:lnTo>
                <a:close/>
              </a:path>
            </a:pathLst>
          </a:custGeom>
          <a:blipFill>
            <a:blip r:embed="rId3"/>
            <a:stretch>
              <a:fillRect l="0" t="0" r="-1399"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3"/>
            <a:stretch>
              <a:fillRect l="0" t="0" r="0" b="0"/>
            </a:stretch>
          </a:blipFill>
        </p:spPr>
      </p:sp>
      <p:sp>
        <p:nvSpPr>
          <p:cNvPr name="AutoShape 4" id="4"/>
          <p:cNvSpPr/>
          <p:nvPr/>
        </p:nvSpPr>
        <p:spPr>
          <a:xfrm flipV="true">
            <a:off x="17254538" y="0"/>
            <a:ext cx="0" cy="10287000"/>
          </a:xfrm>
          <a:prstGeom prst="line">
            <a:avLst/>
          </a:prstGeom>
          <a:ln cap="flat" w="9525">
            <a:solidFill>
              <a:srgbClr val="048AFF"/>
            </a:solidFill>
            <a:prstDash val="solid"/>
            <a:headEnd type="none" len="sm" w="sm"/>
            <a:tailEnd type="none" len="sm" w="sm"/>
          </a:ln>
        </p:spPr>
      </p:sp>
      <p:sp>
        <p:nvSpPr>
          <p:cNvPr name="Freeform 5" id="5"/>
          <p:cNvSpPr/>
          <p:nvPr/>
        </p:nvSpPr>
        <p:spPr>
          <a:xfrm flipH="false" flipV="false" rot="0">
            <a:off x="1316757" y="2136405"/>
            <a:ext cx="15316953" cy="7121895"/>
          </a:xfrm>
          <a:custGeom>
            <a:avLst/>
            <a:gdLst/>
            <a:ahLst/>
            <a:cxnLst/>
            <a:rect r="r" b="b" t="t" l="l"/>
            <a:pathLst>
              <a:path h="7121895" w="15316953">
                <a:moveTo>
                  <a:pt x="0" y="0"/>
                </a:moveTo>
                <a:lnTo>
                  <a:pt x="15316953" y="0"/>
                </a:lnTo>
                <a:lnTo>
                  <a:pt x="15316953" y="7121895"/>
                </a:lnTo>
                <a:lnTo>
                  <a:pt x="0" y="7121895"/>
                </a:lnTo>
                <a:lnTo>
                  <a:pt x="0" y="0"/>
                </a:lnTo>
                <a:close/>
              </a:path>
            </a:pathLst>
          </a:custGeom>
          <a:blipFill>
            <a:blip r:embed="rId4"/>
            <a:stretch>
              <a:fillRect l="0" t="0" r="0" b="0"/>
            </a:stretch>
          </a:blipFill>
        </p:spPr>
      </p:sp>
      <p:sp>
        <p:nvSpPr>
          <p:cNvPr name="TextBox 6" id="6"/>
          <p:cNvSpPr txBox="true"/>
          <p:nvPr/>
        </p:nvSpPr>
        <p:spPr>
          <a:xfrm rot="0">
            <a:off x="765913" y="647470"/>
            <a:ext cx="6621752" cy="808562"/>
          </a:xfrm>
          <a:prstGeom prst="rect">
            <a:avLst/>
          </a:prstGeom>
        </p:spPr>
        <p:txBody>
          <a:bodyPr anchor="t" rtlCol="false" tIns="0" lIns="0" bIns="0" rIns="0">
            <a:spAutoFit/>
          </a:bodyPr>
          <a:lstStyle/>
          <a:p>
            <a:pPr algn="ctr">
              <a:lnSpc>
                <a:spcPts val="6493"/>
              </a:lnSpc>
              <a:spcBef>
                <a:spcPct val="0"/>
              </a:spcBef>
            </a:pPr>
            <a:r>
              <a:rPr lang="en-US" sz="5279">
                <a:solidFill>
                  <a:srgbClr val="FFFAEB"/>
                </a:solidFill>
                <a:latin typeface="DM Sans Italics"/>
              </a:rPr>
              <a:t>Adding new property</a:t>
            </a:r>
          </a:p>
        </p:txBody>
      </p:sp>
      <p:sp>
        <p:nvSpPr>
          <p:cNvPr name="Freeform 7" id="7"/>
          <p:cNvSpPr/>
          <p:nvPr/>
        </p:nvSpPr>
        <p:spPr>
          <a:xfrm flipH="false" flipV="false" rot="0">
            <a:off x="15907365" y="-693250"/>
            <a:ext cx="2703870" cy="2700490"/>
          </a:xfrm>
          <a:custGeom>
            <a:avLst/>
            <a:gdLst/>
            <a:ahLst/>
            <a:cxnLst/>
            <a:rect r="r" b="b" t="t" l="l"/>
            <a:pathLst>
              <a:path h="2700490" w="2703870">
                <a:moveTo>
                  <a:pt x="0" y="0"/>
                </a:moveTo>
                <a:lnTo>
                  <a:pt x="2703870" y="0"/>
                </a:lnTo>
                <a:lnTo>
                  <a:pt x="2703870" y="2700490"/>
                </a:lnTo>
                <a:lnTo>
                  <a:pt x="0" y="2700490"/>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3"/>
            <a:stretch>
              <a:fillRect l="0" t="0" r="0" b="0"/>
            </a:stretch>
          </a:blipFill>
        </p:spPr>
      </p:sp>
      <p:sp>
        <p:nvSpPr>
          <p:cNvPr name="AutoShape 4" id="4"/>
          <p:cNvSpPr/>
          <p:nvPr/>
        </p:nvSpPr>
        <p:spPr>
          <a:xfrm flipV="true">
            <a:off x="17254538" y="0"/>
            <a:ext cx="0" cy="10287000"/>
          </a:xfrm>
          <a:prstGeom prst="line">
            <a:avLst/>
          </a:prstGeom>
          <a:ln cap="flat" w="9525">
            <a:solidFill>
              <a:srgbClr val="048AFF"/>
            </a:solidFill>
            <a:prstDash val="solid"/>
            <a:headEnd type="none" len="sm" w="sm"/>
            <a:tailEnd type="none" len="sm" w="sm"/>
          </a:ln>
        </p:spPr>
      </p:sp>
      <p:sp>
        <p:nvSpPr>
          <p:cNvPr name="Freeform 5" id="5"/>
          <p:cNvSpPr/>
          <p:nvPr/>
        </p:nvSpPr>
        <p:spPr>
          <a:xfrm flipH="false" flipV="false" rot="0">
            <a:off x="2673060" y="2038052"/>
            <a:ext cx="12941880" cy="7742242"/>
          </a:xfrm>
          <a:custGeom>
            <a:avLst/>
            <a:gdLst/>
            <a:ahLst/>
            <a:cxnLst/>
            <a:rect r="r" b="b" t="t" l="l"/>
            <a:pathLst>
              <a:path h="7742242" w="12941880">
                <a:moveTo>
                  <a:pt x="0" y="0"/>
                </a:moveTo>
                <a:lnTo>
                  <a:pt x="12941880" y="0"/>
                </a:lnTo>
                <a:lnTo>
                  <a:pt x="12941880" y="7742241"/>
                </a:lnTo>
                <a:lnTo>
                  <a:pt x="0" y="7742241"/>
                </a:lnTo>
                <a:lnTo>
                  <a:pt x="0" y="0"/>
                </a:lnTo>
                <a:close/>
              </a:path>
            </a:pathLst>
          </a:custGeom>
          <a:blipFill>
            <a:blip r:embed="rId4"/>
            <a:stretch>
              <a:fillRect l="0" t="-751" r="0" b="-751"/>
            </a:stretch>
          </a:blipFill>
        </p:spPr>
      </p:sp>
      <p:sp>
        <p:nvSpPr>
          <p:cNvPr name="TextBox 6" id="6"/>
          <p:cNvSpPr txBox="true"/>
          <p:nvPr/>
        </p:nvSpPr>
        <p:spPr>
          <a:xfrm rot="0">
            <a:off x="765913" y="647470"/>
            <a:ext cx="6621752" cy="808562"/>
          </a:xfrm>
          <a:prstGeom prst="rect">
            <a:avLst/>
          </a:prstGeom>
        </p:spPr>
        <p:txBody>
          <a:bodyPr anchor="t" rtlCol="false" tIns="0" lIns="0" bIns="0" rIns="0">
            <a:spAutoFit/>
          </a:bodyPr>
          <a:lstStyle/>
          <a:p>
            <a:pPr algn="ctr">
              <a:lnSpc>
                <a:spcPts val="6493"/>
              </a:lnSpc>
              <a:spcBef>
                <a:spcPct val="0"/>
              </a:spcBef>
            </a:pPr>
            <a:r>
              <a:rPr lang="en-US" sz="5279">
                <a:solidFill>
                  <a:srgbClr val="FFFAEB"/>
                </a:solidFill>
                <a:latin typeface="DM Sans Italics"/>
              </a:rPr>
              <a:t>Adding new property</a:t>
            </a:r>
          </a:p>
        </p:txBody>
      </p:sp>
      <p:sp>
        <p:nvSpPr>
          <p:cNvPr name="Freeform 7" id="7"/>
          <p:cNvSpPr/>
          <p:nvPr/>
        </p:nvSpPr>
        <p:spPr>
          <a:xfrm flipH="false" flipV="false" rot="0">
            <a:off x="15983861" y="-636648"/>
            <a:ext cx="2550877" cy="2674700"/>
          </a:xfrm>
          <a:custGeom>
            <a:avLst/>
            <a:gdLst/>
            <a:ahLst/>
            <a:cxnLst/>
            <a:rect r="r" b="b" t="t" l="l"/>
            <a:pathLst>
              <a:path h="2674700" w="2550877">
                <a:moveTo>
                  <a:pt x="0" y="0"/>
                </a:moveTo>
                <a:lnTo>
                  <a:pt x="2550878" y="0"/>
                </a:lnTo>
                <a:lnTo>
                  <a:pt x="2550878" y="2674700"/>
                </a:lnTo>
                <a:lnTo>
                  <a:pt x="0" y="2674700"/>
                </a:lnTo>
                <a:lnTo>
                  <a:pt x="0" y="0"/>
                </a:lnTo>
                <a:close/>
              </a:path>
            </a:pathLst>
          </a:custGeom>
          <a:blipFill>
            <a:blip r:embed="rId3"/>
            <a:stretch>
              <a:fillRect l="-2492" t="0" r="-2492" b="0"/>
            </a:stretch>
          </a:blipFill>
        </p:spPr>
      </p:sp>
      <p:sp>
        <p:nvSpPr>
          <p:cNvPr name="Freeform 8" id="8"/>
          <p:cNvSpPr/>
          <p:nvPr/>
        </p:nvSpPr>
        <p:spPr>
          <a:xfrm flipH="false" flipV="false" rot="0">
            <a:off x="-1270351" y="7607512"/>
            <a:ext cx="3377572" cy="3301577"/>
          </a:xfrm>
          <a:custGeom>
            <a:avLst/>
            <a:gdLst/>
            <a:ahLst/>
            <a:cxnLst/>
            <a:rect r="r" b="b" t="t" l="l"/>
            <a:pathLst>
              <a:path h="3301577" w="3377572">
                <a:moveTo>
                  <a:pt x="0" y="0"/>
                </a:moveTo>
                <a:lnTo>
                  <a:pt x="3377572" y="0"/>
                </a:lnTo>
                <a:lnTo>
                  <a:pt x="3377572" y="3301576"/>
                </a:lnTo>
                <a:lnTo>
                  <a:pt x="0" y="3301576"/>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3"/>
            <a:stretch>
              <a:fillRect l="0" t="0" r="0" b="0"/>
            </a:stretch>
          </a:blipFill>
        </p:spPr>
      </p:sp>
      <p:sp>
        <p:nvSpPr>
          <p:cNvPr name="AutoShape 4" id="4"/>
          <p:cNvSpPr/>
          <p:nvPr/>
        </p:nvSpPr>
        <p:spPr>
          <a:xfrm flipV="true">
            <a:off x="17254538" y="0"/>
            <a:ext cx="0" cy="10287000"/>
          </a:xfrm>
          <a:prstGeom prst="line">
            <a:avLst/>
          </a:prstGeom>
          <a:ln cap="flat" w="9525">
            <a:solidFill>
              <a:srgbClr val="048AFF"/>
            </a:solidFill>
            <a:prstDash val="solid"/>
            <a:headEnd type="none" len="sm" w="sm"/>
            <a:tailEnd type="none" len="sm" w="sm"/>
          </a:ln>
        </p:spPr>
      </p:sp>
      <p:sp>
        <p:nvSpPr>
          <p:cNvPr name="Freeform 5" id="5"/>
          <p:cNvSpPr/>
          <p:nvPr/>
        </p:nvSpPr>
        <p:spPr>
          <a:xfrm flipH="false" flipV="false" rot="0">
            <a:off x="1387434" y="2505584"/>
            <a:ext cx="14700115" cy="6616612"/>
          </a:xfrm>
          <a:custGeom>
            <a:avLst/>
            <a:gdLst/>
            <a:ahLst/>
            <a:cxnLst/>
            <a:rect r="r" b="b" t="t" l="l"/>
            <a:pathLst>
              <a:path h="6616612" w="14700115">
                <a:moveTo>
                  <a:pt x="0" y="0"/>
                </a:moveTo>
                <a:lnTo>
                  <a:pt x="14700115" y="0"/>
                </a:lnTo>
                <a:lnTo>
                  <a:pt x="14700115" y="6616612"/>
                </a:lnTo>
                <a:lnTo>
                  <a:pt x="0" y="6616612"/>
                </a:lnTo>
                <a:lnTo>
                  <a:pt x="0" y="0"/>
                </a:lnTo>
                <a:close/>
              </a:path>
            </a:pathLst>
          </a:custGeom>
          <a:blipFill>
            <a:blip r:embed="rId4"/>
            <a:stretch>
              <a:fillRect l="0" t="0" r="0" b="0"/>
            </a:stretch>
          </a:blipFill>
        </p:spPr>
      </p:sp>
      <p:sp>
        <p:nvSpPr>
          <p:cNvPr name="TextBox 6" id="6"/>
          <p:cNvSpPr txBox="true"/>
          <p:nvPr/>
        </p:nvSpPr>
        <p:spPr>
          <a:xfrm rot="0">
            <a:off x="765913" y="647470"/>
            <a:ext cx="6621752" cy="808562"/>
          </a:xfrm>
          <a:prstGeom prst="rect">
            <a:avLst/>
          </a:prstGeom>
        </p:spPr>
        <p:txBody>
          <a:bodyPr anchor="t" rtlCol="false" tIns="0" lIns="0" bIns="0" rIns="0">
            <a:spAutoFit/>
          </a:bodyPr>
          <a:lstStyle/>
          <a:p>
            <a:pPr algn="ctr">
              <a:lnSpc>
                <a:spcPts val="6493"/>
              </a:lnSpc>
              <a:spcBef>
                <a:spcPct val="0"/>
              </a:spcBef>
            </a:pPr>
            <a:r>
              <a:rPr lang="en-US" sz="5279">
                <a:solidFill>
                  <a:srgbClr val="FFFAEB"/>
                </a:solidFill>
                <a:latin typeface="DM Sans Italics"/>
              </a:rPr>
              <a:t>Adding new property</a:t>
            </a:r>
          </a:p>
        </p:txBody>
      </p:sp>
      <p:sp>
        <p:nvSpPr>
          <p:cNvPr name="Freeform 7" id="7"/>
          <p:cNvSpPr/>
          <p:nvPr/>
        </p:nvSpPr>
        <p:spPr>
          <a:xfrm flipH="false" flipV="false" rot="0">
            <a:off x="16087549" y="-373978"/>
            <a:ext cx="2610687" cy="2607424"/>
          </a:xfrm>
          <a:custGeom>
            <a:avLst/>
            <a:gdLst/>
            <a:ahLst/>
            <a:cxnLst/>
            <a:rect r="r" b="b" t="t" l="l"/>
            <a:pathLst>
              <a:path h="2607424" w="2610687">
                <a:moveTo>
                  <a:pt x="0" y="0"/>
                </a:moveTo>
                <a:lnTo>
                  <a:pt x="2610687" y="0"/>
                </a:lnTo>
                <a:lnTo>
                  <a:pt x="2610687" y="2607424"/>
                </a:lnTo>
                <a:lnTo>
                  <a:pt x="0" y="2607424"/>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3"/>
            <a:stretch>
              <a:fillRect l="0" t="0" r="0" b="0"/>
            </a:stretch>
          </a:blipFill>
        </p:spPr>
      </p:sp>
      <p:sp>
        <p:nvSpPr>
          <p:cNvPr name="Freeform 4" id="4"/>
          <p:cNvSpPr/>
          <p:nvPr/>
        </p:nvSpPr>
        <p:spPr>
          <a:xfrm flipH="false" flipV="false" rot="0">
            <a:off x="275242" y="1394387"/>
            <a:ext cx="11495942" cy="7714452"/>
          </a:xfrm>
          <a:custGeom>
            <a:avLst/>
            <a:gdLst/>
            <a:ahLst/>
            <a:cxnLst/>
            <a:rect r="r" b="b" t="t" l="l"/>
            <a:pathLst>
              <a:path h="7714452" w="11495942">
                <a:moveTo>
                  <a:pt x="0" y="0"/>
                </a:moveTo>
                <a:lnTo>
                  <a:pt x="11495942" y="0"/>
                </a:lnTo>
                <a:lnTo>
                  <a:pt x="11495942" y="7714451"/>
                </a:lnTo>
                <a:lnTo>
                  <a:pt x="0" y="7714451"/>
                </a:lnTo>
                <a:lnTo>
                  <a:pt x="0" y="0"/>
                </a:lnTo>
                <a:close/>
              </a:path>
            </a:pathLst>
          </a:custGeom>
          <a:blipFill>
            <a:blip r:embed="rId4"/>
            <a:stretch>
              <a:fillRect l="-593" t="0" r="-57966" b="0"/>
            </a:stretch>
          </a:blipFill>
        </p:spPr>
      </p:sp>
      <p:sp>
        <p:nvSpPr>
          <p:cNvPr name="TextBox 5" id="5"/>
          <p:cNvSpPr txBox="true"/>
          <p:nvPr/>
        </p:nvSpPr>
        <p:spPr>
          <a:xfrm rot="0">
            <a:off x="12098244" y="2388353"/>
            <a:ext cx="6189756" cy="2657475"/>
          </a:xfrm>
          <a:prstGeom prst="rect">
            <a:avLst/>
          </a:prstGeom>
        </p:spPr>
        <p:txBody>
          <a:bodyPr anchor="t" rtlCol="false" tIns="0" lIns="0" bIns="0" rIns="0">
            <a:spAutoFit/>
          </a:bodyPr>
          <a:lstStyle/>
          <a:p>
            <a:pPr marL="0" indent="0" lvl="0">
              <a:lnSpc>
                <a:spcPts val="10559"/>
              </a:lnSpc>
            </a:pPr>
            <a:r>
              <a:rPr lang="en-US" sz="8799">
                <a:solidFill>
                  <a:srgbClr val="FFFAEB"/>
                </a:solidFill>
                <a:latin typeface="DM Sans Italics"/>
              </a:rPr>
              <a:t>Residency Database</a:t>
            </a:r>
          </a:p>
        </p:txBody>
      </p:sp>
      <p:sp>
        <p:nvSpPr>
          <p:cNvPr name="AutoShape 6" id="6"/>
          <p:cNvSpPr/>
          <p:nvPr/>
        </p:nvSpPr>
        <p:spPr>
          <a:xfrm rot="0">
            <a:off x="1383919" y="1389624"/>
            <a:ext cx="15875381" cy="0"/>
          </a:xfrm>
          <a:prstGeom prst="line">
            <a:avLst/>
          </a:prstGeom>
          <a:ln cap="flat" w="9525">
            <a:solidFill>
              <a:srgbClr val="048AFF"/>
            </a:solidFill>
            <a:prstDash val="solid"/>
            <a:headEnd type="none" len="sm" w="sm"/>
            <a:tailEnd type="none" len="sm" w="sm"/>
          </a:ln>
        </p:spPr>
      </p:sp>
      <p:sp>
        <p:nvSpPr>
          <p:cNvPr name="Freeform 7" id="7"/>
          <p:cNvSpPr/>
          <p:nvPr/>
        </p:nvSpPr>
        <p:spPr>
          <a:xfrm flipH="false" flipV="false" rot="0">
            <a:off x="15881922" y="-777750"/>
            <a:ext cx="3160528" cy="3156577"/>
          </a:xfrm>
          <a:custGeom>
            <a:avLst/>
            <a:gdLst/>
            <a:ahLst/>
            <a:cxnLst/>
            <a:rect r="r" b="b" t="t" l="l"/>
            <a:pathLst>
              <a:path h="3156577" w="3160528">
                <a:moveTo>
                  <a:pt x="0" y="0"/>
                </a:moveTo>
                <a:lnTo>
                  <a:pt x="3160528" y="0"/>
                </a:lnTo>
                <a:lnTo>
                  <a:pt x="3160528" y="3156578"/>
                </a:lnTo>
                <a:lnTo>
                  <a:pt x="0" y="3156578"/>
                </a:lnTo>
                <a:lnTo>
                  <a:pt x="0" y="0"/>
                </a:lnTo>
                <a:close/>
              </a:path>
            </a:pathLst>
          </a:custGeom>
          <a:blipFill>
            <a:blip r:embed="rId5"/>
            <a:stretch>
              <a:fillRect l="0" t="0" r="0" b="0"/>
            </a:stretch>
          </a:blipFill>
        </p:spPr>
      </p:sp>
      <p:sp>
        <p:nvSpPr>
          <p:cNvPr name="Freeform 8" id="8"/>
          <p:cNvSpPr/>
          <p:nvPr/>
        </p:nvSpPr>
        <p:spPr>
          <a:xfrm flipH="false" flipV="false" rot="0">
            <a:off x="14944275" y="8451222"/>
            <a:ext cx="1419924" cy="1373453"/>
          </a:xfrm>
          <a:custGeom>
            <a:avLst/>
            <a:gdLst/>
            <a:ahLst/>
            <a:cxnLst/>
            <a:rect r="r" b="b" t="t" l="l"/>
            <a:pathLst>
              <a:path h="1373453" w="1419924">
                <a:moveTo>
                  <a:pt x="0" y="0"/>
                </a:moveTo>
                <a:lnTo>
                  <a:pt x="1419923" y="0"/>
                </a:lnTo>
                <a:lnTo>
                  <a:pt x="1419923" y="1373453"/>
                </a:lnTo>
                <a:lnTo>
                  <a:pt x="0" y="137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descr="Gradient 3D Hexagon Shape"/>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4" id="4" descr="Shape design element"/>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6708438" y="32701"/>
            <a:ext cx="19050" cy="10287000"/>
          </a:xfrm>
          <a:prstGeom prst="line">
            <a:avLst/>
          </a:prstGeom>
          <a:ln cap="flat" w="47625">
            <a:solidFill>
              <a:srgbClr val="04001E"/>
            </a:solidFill>
            <a:prstDash val="solid"/>
            <a:headEnd type="none" len="sm" w="sm"/>
            <a:tailEnd type="none" len="sm" w="sm"/>
          </a:ln>
        </p:spPr>
      </p:sp>
      <p:sp>
        <p:nvSpPr>
          <p:cNvPr name="TextBox 6" id="6"/>
          <p:cNvSpPr txBox="true"/>
          <p:nvPr/>
        </p:nvSpPr>
        <p:spPr>
          <a:xfrm rot="0">
            <a:off x="3819984" y="4634865"/>
            <a:ext cx="10648031" cy="1288570"/>
          </a:xfrm>
          <a:prstGeom prst="rect">
            <a:avLst/>
          </a:prstGeom>
        </p:spPr>
        <p:txBody>
          <a:bodyPr anchor="t" rtlCol="false" tIns="0" lIns="0" bIns="0" rIns="0">
            <a:spAutoFit/>
          </a:bodyPr>
          <a:lstStyle/>
          <a:p>
            <a:pPr algn="ctr" marL="0" indent="0" lvl="0">
              <a:lnSpc>
                <a:spcPts val="9578"/>
              </a:lnSpc>
              <a:spcBef>
                <a:spcPct val="0"/>
              </a:spcBef>
            </a:pPr>
            <a:r>
              <a:rPr lang="en-US" sz="9874" u="none">
                <a:solidFill>
                  <a:srgbClr val="FFFAEB"/>
                </a:solidFill>
                <a:latin typeface="Now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4784086" y="1028700"/>
            <a:ext cx="8719828" cy="8764064"/>
            <a:chOff x="0" y="0"/>
            <a:chExt cx="2296580" cy="2308231"/>
          </a:xfrm>
        </p:grpSpPr>
        <p:sp>
          <p:nvSpPr>
            <p:cNvPr name="Freeform 5" id="5"/>
            <p:cNvSpPr/>
            <p:nvPr/>
          </p:nvSpPr>
          <p:spPr>
            <a:xfrm flipH="false" flipV="false" rot="0">
              <a:off x="0" y="0"/>
              <a:ext cx="2296580" cy="2308231"/>
            </a:xfrm>
            <a:custGeom>
              <a:avLst/>
              <a:gdLst/>
              <a:ahLst/>
              <a:cxnLst/>
              <a:rect r="r" b="b" t="t" l="l"/>
              <a:pathLst>
                <a:path h="2308231" w="2296580">
                  <a:moveTo>
                    <a:pt x="0" y="0"/>
                  </a:moveTo>
                  <a:lnTo>
                    <a:pt x="2296580" y="0"/>
                  </a:lnTo>
                  <a:lnTo>
                    <a:pt x="2296580" y="2308231"/>
                  </a:lnTo>
                  <a:lnTo>
                    <a:pt x="0" y="2308231"/>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2296580" cy="2317756"/>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342418" y="3015674"/>
            <a:ext cx="5929881" cy="6603731"/>
          </a:xfrm>
          <a:prstGeom prst="rect">
            <a:avLst/>
          </a:prstGeom>
        </p:spPr>
        <p:txBody>
          <a:bodyPr anchor="t" rtlCol="false" tIns="0" lIns="0" bIns="0" rIns="0">
            <a:spAutoFit/>
          </a:bodyPr>
          <a:lstStyle/>
          <a:p>
            <a:pPr marL="819206" indent="-409603" lvl="1">
              <a:lnSpc>
                <a:spcPts val="5919"/>
              </a:lnSpc>
              <a:buFont typeface="Arial"/>
              <a:buChar char="•"/>
            </a:pPr>
            <a:r>
              <a:rPr lang="en-US" sz="3794">
                <a:solidFill>
                  <a:srgbClr val="FFFAEB"/>
                </a:solidFill>
                <a:latin typeface="DM Sans Italics"/>
              </a:rPr>
              <a:t>Problem Statement</a:t>
            </a:r>
          </a:p>
          <a:p>
            <a:pPr marL="819206" indent="-409603" lvl="1">
              <a:lnSpc>
                <a:spcPts val="5919"/>
              </a:lnSpc>
              <a:buFont typeface="Arial"/>
              <a:buChar char="•"/>
            </a:pPr>
            <a:r>
              <a:rPr lang="en-US" sz="3794">
                <a:solidFill>
                  <a:srgbClr val="FFFAEB"/>
                </a:solidFill>
                <a:latin typeface="DM Sans Italics"/>
              </a:rPr>
              <a:t>What is Real-estate</a:t>
            </a:r>
          </a:p>
          <a:p>
            <a:pPr marL="819206" indent="-409603" lvl="1">
              <a:lnSpc>
                <a:spcPts val="5919"/>
              </a:lnSpc>
              <a:buFont typeface="Arial"/>
              <a:buChar char="•"/>
            </a:pPr>
            <a:r>
              <a:rPr lang="en-US" sz="3794">
                <a:solidFill>
                  <a:srgbClr val="FFFAEB"/>
                </a:solidFill>
                <a:latin typeface="DM Sans Italics"/>
              </a:rPr>
              <a:t>Features of Website</a:t>
            </a:r>
          </a:p>
          <a:p>
            <a:pPr marL="819206" indent="-409603" lvl="1">
              <a:lnSpc>
                <a:spcPts val="5919"/>
              </a:lnSpc>
              <a:buFont typeface="Arial"/>
              <a:buChar char="•"/>
            </a:pPr>
            <a:r>
              <a:rPr lang="en-US" sz="3794">
                <a:solidFill>
                  <a:srgbClr val="FFFAEB"/>
                </a:solidFill>
                <a:latin typeface="DM Sans Italics"/>
              </a:rPr>
              <a:t>Technologies used</a:t>
            </a:r>
          </a:p>
          <a:p>
            <a:pPr marL="819206" indent="-409603" lvl="1">
              <a:lnSpc>
                <a:spcPts val="5919"/>
              </a:lnSpc>
              <a:buFont typeface="Arial"/>
              <a:buChar char="•"/>
            </a:pPr>
            <a:r>
              <a:rPr lang="en-US" sz="3794">
                <a:solidFill>
                  <a:srgbClr val="FFFAEB"/>
                </a:solidFill>
                <a:latin typeface="DM Sans Italics"/>
              </a:rPr>
              <a:t>Flowchart</a:t>
            </a:r>
          </a:p>
          <a:p>
            <a:pPr marL="819206" indent="-409603" lvl="1">
              <a:lnSpc>
                <a:spcPts val="5919"/>
              </a:lnSpc>
              <a:buFont typeface="Arial"/>
              <a:buChar char="•"/>
            </a:pPr>
            <a:r>
              <a:rPr lang="en-US" sz="3794">
                <a:solidFill>
                  <a:srgbClr val="FFFAEB"/>
                </a:solidFill>
                <a:latin typeface="DM Sans Italics"/>
              </a:rPr>
              <a:t>Working</a:t>
            </a:r>
          </a:p>
          <a:p>
            <a:pPr marL="819206" indent="-409603" lvl="1">
              <a:lnSpc>
                <a:spcPts val="5919"/>
              </a:lnSpc>
              <a:buFont typeface="Arial"/>
              <a:buChar char="•"/>
            </a:pPr>
            <a:r>
              <a:rPr lang="en-US" sz="3794">
                <a:solidFill>
                  <a:srgbClr val="FFFAEB"/>
                </a:solidFill>
                <a:latin typeface="DM Sans Italics"/>
              </a:rPr>
              <a:t>Home Page</a:t>
            </a:r>
          </a:p>
          <a:p>
            <a:pPr marL="819206" indent="-409603" lvl="1">
              <a:lnSpc>
                <a:spcPts val="5919"/>
              </a:lnSpc>
              <a:buFont typeface="Arial"/>
              <a:buChar char="•"/>
            </a:pPr>
            <a:r>
              <a:rPr lang="en-US" sz="3794">
                <a:solidFill>
                  <a:srgbClr val="FFFAEB"/>
                </a:solidFill>
                <a:latin typeface="DM Sans Italics"/>
              </a:rPr>
              <a:t>Add property page</a:t>
            </a:r>
          </a:p>
          <a:p>
            <a:pPr algn="l" marL="819206" indent="-409603" lvl="1">
              <a:lnSpc>
                <a:spcPts val="5919"/>
              </a:lnSpc>
              <a:buFont typeface="Arial"/>
              <a:buChar char="•"/>
            </a:pPr>
            <a:r>
              <a:rPr lang="en-US" sz="3794">
                <a:solidFill>
                  <a:srgbClr val="FFFAEB"/>
                </a:solidFill>
                <a:latin typeface="DM Sans Italics"/>
              </a:rPr>
              <a:t>future scope</a:t>
            </a:r>
          </a:p>
        </p:txBody>
      </p:sp>
      <p:sp>
        <p:nvSpPr>
          <p:cNvPr name="TextBox 9" id="9"/>
          <p:cNvSpPr txBox="true"/>
          <p:nvPr/>
        </p:nvSpPr>
        <p:spPr>
          <a:xfrm rot="0">
            <a:off x="6728644" y="1804155"/>
            <a:ext cx="4830711" cy="76563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descr="Gradient 3D Circle Shape"/>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5" id="5" descr="Gradient 3D Circle Shape"/>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
        <p:nvSpPr>
          <p:cNvPr name="Freeform 6" id="6"/>
          <p:cNvSpPr/>
          <p:nvPr/>
        </p:nvSpPr>
        <p:spPr>
          <a:xfrm flipH="false" flipV="false" rot="0">
            <a:off x="10832674" y="2000816"/>
            <a:ext cx="6853514" cy="7087872"/>
          </a:xfrm>
          <a:custGeom>
            <a:avLst/>
            <a:gdLst/>
            <a:ahLst/>
            <a:cxnLst/>
            <a:rect r="r" b="b" t="t" l="l"/>
            <a:pathLst>
              <a:path h="7087872" w="6853514">
                <a:moveTo>
                  <a:pt x="0" y="0"/>
                </a:moveTo>
                <a:lnTo>
                  <a:pt x="6853514" y="0"/>
                </a:lnTo>
                <a:lnTo>
                  <a:pt x="6853514" y="7087873"/>
                </a:lnTo>
                <a:lnTo>
                  <a:pt x="0" y="7087873"/>
                </a:lnTo>
                <a:lnTo>
                  <a:pt x="0" y="0"/>
                </a:lnTo>
                <a:close/>
              </a:path>
            </a:pathLst>
          </a:custGeom>
          <a:blipFill>
            <a:blip r:embed="rId4"/>
            <a:stretch>
              <a:fillRect l="0" t="-38168" r="0" b="-6871"/>
            </a:stretch>
          </a:blipFill>
        </p:spPr>
      </p:sp>
      <p:sp>
        <p:nvSpPr>
          <p:cNvPr name="TextBox 7" id="7"/>
          <p:cNvSpPr txBox="true"/>
          <p:nvPr/>
        </p:nvSpPr>
        <p:spPr>
          <a:xfrm rot="0">
            <a:off x="350974" y="1579184"/>
            <a:ext cx="8867556" cy="1085850"/>
          </a:xfrm>
          <a:prstGeom prst="rect">
            <a:avLst/>
          </a:prstGeom>
        </p:spPr>
        <p:txBody>
          <a:bodyPr anchor="t" rtlCol="false" tIns="0" lIns="0" bIns="0" rIns="0">
            <a:spAutoFit/>
          </a:bodyPr>
          <a:lstStyle/>
          <a:p>
            <a:pPr marL="0" indent="0" lvl="0">
              <a:lnSpc>
                <a:spcPts val="8531"/>
              </a:lnSpc>
            </a:pPr>
            <a:r>
              <a:rPr lang="en-US" sz="7109">
                <a:solidFill>
                  <a:srgbClr val="FFFFFF"/>
                </a:solidFill>
                <a:latin typeface="Now Bold"/>
              </a:rPr>
              <a:t>Problem Statement</a:t>
            </a:r>
          </a:p>
        </p:txBody>
      </p:sp>
      <p:sp>
        <p:nvSpPr>
          <p:cNvPr name="TextBox 8" id="8"/>
          <p:cNvSpPr txBox="true"/>
          <p:nvPr/>
        </p:nvSpPr>
        <p:spPr>
          <a:xfrm rot="0">
            <a:off x="350974" y="3131324"/>
            <a:ext cx="10074915" cy="6126976"/>
          </a:xfrm>
          <a:prstGeom prst="rect">
            <a:avLst/>
          </a:prstGeom>
        </p:spPr>
        <p:txBody>
          <a:bodyPr anchor="t" rtlCol="false" tIns="0" lIns="0" bIns="0" rIns="0">
            <a:spAutoFit/>
          </a:bodyPr>
          <a:lstStyle/>
          <a:p>
            <a:pPr algn="just" marL="0" indent="0" lvl="0">
              <a:lnSpc>
                <a:spcPts val="5396"/>
              </a:lnSpc>
              <a:spcBef>
                <a:spcPct val="0"/>
              </a:spcBef>
            </a:pPr>
            <a:r>
              <a:rPr lang="en-US" sz="3854">
                <a:solidFill>
                  <a:srgbClr val="FFFFFF"/>
                </a:solidFill>
                <a:latin typeface="DM Sans Bold Italics"/>
              </a:rPr>
              <a:t>C</a:t>
            </a:r>
            <a:r>
              <a:rPr lang="en-US" sz="3854">
                <a:solidFill>
                  <a:srgbClr val="FFFFFF"/>
                </a:solidFill>
                <a:latin typeface="DM Sans Bold Italics"/>
              </a:rPr>
              <a:t>urrent Real Estate Booking websites lack user-friendly interfaces, struggle to provide comprehensive property information, and lack efficient communication tools between buyers and sellers. There's a need for a platform that simplifies property search, improves data quality, and streamlines communication for a better user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descr="Gradient 3D Circle Shape"/>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271999" y="271999"/>
            <a:ext cx="7908899" cy="9743002"/>
          </a:xfrm>
          <a:custGeom>
            <a:avLst/>
            <a:gdLst/>
            <a:ahLst/>
            <a:cxnLst/>
            <a:rect r="r" b="b" t="t" l="l"/>
            <a:pathLst>
              <a:path h="9743002" w="7908899">
                <a:moveTo>
                  <a:pt x="0" y="0"/>
                </a:moveTo>
                <a:lnTo>
                  <a:pt x="7908899" y="0"/>
                </a:lnTo>
                <a:lnTo>
                  <a:pt x="7908899" y="9743002"/>
                </a:lnTo>
                <a:lnTo>
                  <a:pt x="0" y="9743002"/>
                </a:lnTo>
                <a:lnTo>
                  <a:pt x="0" y="0"/>
                </a:lnTo>
                <a:close/>
              </a:path>
            </a:pathLst>
          </a:custGeom>
          <a:blipFill>
            <a:blip r:embed="rId4"/>
            <a:stretch>
              <a:fillRect l="-25934" t="0" r="-92349" b="0"/>
            </a:stretch>
          </a:blipFill>
        </p:spPr>
      </p:sp>
      <p:sp>
        <p:nvSpPr>
          <p:cNvPr name="Freeform 5" id="5" descr="Gradient Right Arrows"/>
          <p:cNvSpPr/>
          <p:nvPr/>
        </p:nvSpPr>
        <p:spPr>
          <a:xfrm flipH="false" flipV="false" rot="0">
            <a:off x="16574194" y="8616204"/>
            <a:ext cx="1171076" cy="1132750"/>
          </a:xfrm>
          <a:custGeom>
            <a:avLst/>
            <a:gdLst/>
            <a:ahLst/>
            <a:cxnLst/>
            <a:rect r="r" b="b" t="t" l="l"/>
            <a:pathLst>
              <a:path h="1132750" w="1171076">
                <a:moveTo>
                  <a:pt x="0" y="0"/>
                </a:moveTo>
                <a:lnTo>
                  <a:pt x="1171076" y="0"/>
                </a:lnTo>
                <a:lnTo>
                  <a:pt x="1171076" y="1132750"/>
                </a:lnTo>
                <a:lnTo>
                  <a:pt x="0" y="1132750"/>
                </a:lnTo>
                <a:lnTo>
                  <a:pt x="0" y="0"/>
                </a:lnTo>
                <a:close/>
              </a:path>
            </a:pathLst>
          </a:custGeom>
          <a:blipFill>
            <a:blip r:embed="rId5">
              <a:extLst>
                <a:ext uri="{96DAC541-7B7A-43D3-8B79-37D633B846F1}">
                  <asvg:svgBlip xmlns:asvg="http://schemas.microsoft.com/office/drawing/2016/SVG/main" r:embed="rId6"/>
                </a:ext>
              </a:extLst>
            </a:blip>
            <a:stretch>
              <a:fillRect l="-117" t="0" r="-117" b="0"/>
            </a:stretch>
          </a:blipFill>
        </p:spPr>
      </p:sp>
      <p:grpSp>
        <p:nvGrpSpPr>
          <p:cNvPr name="Group 6" id="6"/>
          <p:cNvGrpSpPr/>
          <p:nvPr/>
        </p:nvGrpSpPr>
        <p:grpSpPr>
          <a:xfrm rot="0">
            <a:off x="9256123" y="1498484"/>
            <a:ext cx="8384422" cy="7028774"/>
            <a:chOff x="0" y="0"/>
            <a:chExt cx="11179230" cy="9371699"/>
          </a:xfrm>
        </p:grpSpPr>
        <p:sp>
          <p:nvSpPr>
            <p:cNvPr name="TextBox 7" id="7"/>
            <p:cNvSpPr txBox="true"/>
            <p:nvPr/>
          </p:nvSpPr>
          <p:spPr>
            <a:xfrm rot="0">
              <a:off x="161667" y="0"/>
              <a:ext cx="10356836" cy="3302000"/>
            </a:xfrm>
            <a:prstGeom prst="rect">
              <a:avLst/>
            </a:prstGeom>
          </p:spPr>
          <p:txBody>
            <a:bodyPr anchor="t" rtlCol="false" tIns="0" lIns="0" bIns="0" rIns="0">
              <a:spAutoFit/>
            </a:bodyPr>
            <a:lstStyle/>
            <a:p>
              <a:pPr marL="0" indent="0" lvl="0">
                <a:lnSpc>
                  <a:spcPts val="9720"/>
                </a:lnSpc>
              </a:pPr>
              <a:r>
                <a:rPr lang="en-US" sz="8100">
                  <a:solidFill>
                    <a:srgbClr val="FFFFFF"/>
                  </a:solidFill>
                  <a:latin typeface="Now Bold"/>
                </a:rPr>
                <a:t>What is Real-Estate</a:t>
              </a:r>
            </a:p>
          </p:txBody>
        </p:sp>
        <p:sp>
          <p:nvSpPr>
            <p:cNvPr name="TextBox 8" id="8"/>
            <p:cNvSpPr txBox="true"/>
            <p:nvPr/>
          </p:nvSpPr>
          <p:spPr>
            <a:xfrm rot="0">
              <a:off x="161667" y="4211689"/>
              <a:ext cx="10356836" cy="5160010"/>
            </a:xfrm>
            <a:prstGeom prst="rect">
              <a:avLst/>
            </a:prstGeom>
          </p:spPr>
          <p:txBody>
            <a:bodyPr anchor="t" rtlCol="false" tIns="0" lIns="0" bIns="0" rIns="0">
              <a:spAutoFit/>
            </a:bodyPr>
            <a:lstStyle/>
            <a:p>
              <a:pPr algn="just" marL="0" indent="0" lvl="0">
                <a:lnSpc>
                  <a:spcPts val="3851"/>
                </a:lnSpc>
              </a:pPr>
              <a:r>
                <a:rPr lang="en-US" sz="2962">
                  <a:solidFill>
                    <a:srgbClr val="FFFFFF"/>
                  </a:solidFill>
                  <a:latin typeface="DM Sans Bold Italics"/>
                </a:rPr>
                <a:t>Real Estate refers to property consisting of land, buildings, natural resources, and other improvements on the land. It encompasses residential, commercial, and industrial properties. Real estate can be bought, sold, rented, or leased, and it's often considered an investment because property values can appreciate over time.</a:t>
              </a:r>
            </a:p>
          </p:txBody>
        </p:sp>
        <p:sp>
          <p:nvSpPr>
            <p:cNvPr name="AutoShape 9" id="9"/>
            <p:cNvSpPr/>
            <p:nvPr/>
          </p:nvSpPr>
          <p:spPr>
            <a:xfrm>
              <a:off x="0" y="3723053"/>
              <a:ext cx="11179230" cy="0"/>
            </a:xfrm>
            <a:prstGeom prst="line">
              <a:avLst/>
            </a:prstGeom>
            <a:ln cap="flat" w="139700">
              <a:solidFill>
                <a:srgbClr val="B100E8"/>
              </a:solidFill>
              <a:prstDash val="solid"/>
              <a:headEnd type="none" len="sm" w="sm"/>
              <a:tailEnd type="none" len="sm" w="sm"/>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929303" y="539052"/>
            <a:ext cx="7942112" cy="9208896"/>
          </a:xfrm>
          <a:custGeom>
            <a:avLst/>
            <a:gdLst/>
            <a:ahLst/>
            <a:cxnLst/>
            <a:rect r="r" b="b" t="t" l="l"/>
            <a:pathLst>
              <a:path h="9208896" w="7942112">
                <a:moveTo>
                  <a:pt x="0" y="0"/>
                </a:moveTo>
                <a:lnTo>
                  <a:pt x="7942111" y="0"/>
                </a:lnTo>
                <a:lnTo>
                  <a:pt x="7942111" y="9208896"/>
                </a:lnTo>
                <a:lnTo>
                  <a:pt x="0" y="9208896"/>
                </a:lnTo>
                <a:lnTo>
                  <a:pt x="0" y="0"/>
                </a:lnTo>
                <a:close/>
              </a:path>
            </a:pathLst>
          </a:custGeom>
          <a:blipFill>
            <a:blip r:embed="rId3"/>
            <a:stretch>
              <a:fillRect l="0" t="0" r="0" b="0"/>
            </a:stretch>
          </a:blipFill>
        </p:spPr>
      </p:sp>
      <p:sp>
        <p:nvSpPr>
          <p:cNvPr name="TextBox 4" id="4"/>
          <p:cNvSpPr txBox="true"/>
          <p:nvPr/>
        </p:nvSpPr>
        <p:spPr>
          <a:xfrm rot="0">
            <a:off x="1028700" y="1143000"/>
            <a:ext cx="6212906" cy="5334000"/>
          </a:xfrm>
          <a:prstGeom prst="rect">
            <a:avLst/>
          </a:prstGeom>
        </p:spPr>
        <p:txBody>
          <a:bodyPr anchor="t" rtlCol="false" tIns="0" lIns="0" bIns="0" rIns="0">
            <a:spAutoFit/>
          </a:bodyPr>
          <a:lstStyle/>
          <a:p>
            <a:pPr marL="0" indent="0" lvl="0">
              <a:lnSpc>
                <a:spcPts val="10427"/>
              </a:lnSpc>
            </a:pPr>
            <a:r>
              <a:rPr lang="en-US" sz="8689">
                <a:solidFill>
                  <a:srgbClr val="B100E8"/>
                </a:solidFill>
                <a:latin typeface="Now Bold"/>
              </a:rPr>
              <a:t>Features of Real-Estate Website</a:t>
            </a:r>
          </a:p>
        </p:txBody>
      </p:sp>
      <p:sp>
        <p:nvSpPr>
          <p:cNvPr name="Freeform 5" id="5"/>
          <p:cNvSpPr/>
          <p:nvPr/>
        </p:nvSpPr>
        <p:spPr>
          <a:xfrm flipH="false" flipV="false" rot="-6001244">
            <a:off x="-4837788" y="7462576"/>
            <a:ext cx="14283863" cy="12962606"/>
          </a:xfrm>
          <a:custGeom>
            <a:avLst/>
            <a:gdLst/>
            <a:ahLst/>
            <a:cxnLst/>
            <a:rect r="r" b="b" t="t" l="l"/>
            <a:pathLst>
              <a:path h="12962606" w="14283863">
                <a:moveTo>
                  <a:pt x="0" y="0"/>
                </a:moveTo>
                <a:lnTo>
                  <a:pt x="14283864" y="0"/>
                </a:lnTo>
                <a:lnTo>
                  <a:pt x="14283864" y="12962606"/>
                </a:lnTo>
                <a:lnTo>
                  <a:pt x="0" y="12962606"/>
                </a:lnTo>
                <a:lnTo>
                  <a:pt x="0" y="0"/>
                </a:lnTo>
                <a:close/>
              </a:path>
            </a:pathLst>
          </a:custGeom>
          <a:blipFill>
            <a:blip r:embed="rId4"/>
            <a:stretch>
              <a:fillRect l="0" t="0" r="0" b="0"/>
            </a:stretch>
          </a:blipFill>
        </p:spPr>
      </p:sp>
      <p:sp>
        <p:nvSpPr>
          <p:cNvPr name="Freeform 6" id="6"/>
          <p:cNvSpPr/>
          <p:nvPr/>
        </p:nvSpPr>
        <p:spPr>
          <a:xfrm flipH="false" flipV="false" rot="0">
            <a:off x="15962833" y="7901829"/>
            <a:ext cx="1908581" cy="1846119"/>
          </a:xfrm>
          <a:custGeom>
            <a:avLst/>
            <a:gdLst/>
            <a:ahLst/>
            <a:cxnLst/>
            <a:rect r="r" b="b" t="t" l="l"/>
            <a:pathLst>
              <a:path h="1846119" w="1908581">
                <a:moveTo>
                  <a:pt x="0" y="0"/>
                </a:moveTo>
                <a:lnTo>
                  <a:pt x="1908581" y="0"/>
                </a:lnTo>
                <a:lnTo>
                  <a:pt x="1908581" y="1846119"/>
                </a:lnTo>
                <a:lnTo>
                  <a:pt x="0" y="1846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3467110" y="-5454844"/>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Freeform 6" id="6"/>
          <p:cNvSpPr/>
          <p:nvPr/>
        </p:nvSpPr>
        <p:spPr>
          <a:xfrm flipH="false" flipV="false" rot="0">
            <a:off x="493175" y="1804512"/>
            <a:ext cx="968297" cy="1106625"/>
          </a:xfrm>
          <a:custGeom>
            <a:avLst/>
            <a:gdLst/>
            <a:ahLst/>
            <a:cxnLst/>
            <a:rect r="r" b="b" t="t" l="l"/>
            <a:pathLst>
              <a:path h="1106625" w="968297">
                <a:moveTo>
                  <a:pt x="0" y="0"/>
                </a:moveTo>
                <a:lnTo>
                  <a:pt x="968297" y="0"/>
                </a:lnTo>
                <a:lnTo>
                  <a:pt x="968297" y="1106624"/>
                </a:lnTo>
                <a:lnTo>
                  <a:pt x="0" y="1106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97366" y="3054707"/>
            <a:ext cx="1062668" cy="1498634"/>
          </a:xfrm>
          <a:custGeom>
            <a:avLst/>
            <a:gdLst/>
            <a:ahLst/>
            <a:cxnLst/>
            <a:rect r="r" b="b" t="t" l="l"/>
            <a:pathLst>
              <a:path h="1498634" w="1062668">
                <a:moveTo>
                  <a:pt x="0" y="0"/>
                </a:moveTo>
                <a:lnTo>
                  <a:pt x="1062668" y="0"/>
                </a:lnTo>
                <a:lnTo>
                  <a:pt x="1062668" y="1498634"/>
                </a:lnTo>
                <a:lnTo>
                  <a:pt x="0" y="1498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97366" y="4932914"/>
            <a:ext cx="1194513" cy="1230303"/>
          </a:xfrm>
          <a:custGeom>
            <a:avLst/>
            <a:gdLst/>
            <a:ahLst/>
            <a:cxnLst/>
            <a:rect r="r" b="b" t="t" l="l"/>
            <a:pathLst>
              <a:path h="1230303" w="1194513">
                <a:moveTo>
                  <a:pt x="0" y="0"/>
                </a:moveTo>
                <a:lnTo>
                  <a:pt x="1194513" y="0"/>
                </a:lnTo>
                <a:lnTo>
                  <a:pt x="1194513" y="1230303"/>
                </a:lnTo>
                <a:lnTo>
                  <a:pt x="0" y="12303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48140" y="6501167"/>
            <a:ext cx="1520381" cy="1408253"/>
          </a:xfrm>
          <a:custGeom>
            <a:avLst/>
            <a:gdLst/>
            <a:ahLst/>
            <a:cxnLst/>
            <a:rect r="r" b="b" t="t" l="l"/>
            <a:pathLst>
              <a:path h="1408253" w="1520381">
                <a:moveTo>
                  <a:pt x="0" y="0"/>
                </a:moveTo>
                <a:lnTo>
                  <a:pt x="1520380" y="0"/>
                </a:lnTo>
                <a:lnTo>
                  <a:pt x="1520380" y="1408253"/>
                </a:lnTo>
                <a:lnTo>
                  <a:pt x="0" y="14082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354081" y="1832587"/>
            <a:ext cx="1062132" cy="1170686"/>
          </a:xfrm>
          <a:custGeom>
            <a:avLst/>
            <a:gdLst/>
            <a:ahLst/>
            <a:cxnLst/>
            <a:rect r="r" b="b" t="t" l="l"/>
            <a:pathLst>
              <a:path h="1170686" w="1062132">
                <a:moveTo>
                  <a:pt x="0" y="0"/>
                </a:moveTo>
                <a:lnTo>
                  <a:pt x="1062132" y="0"/>
                </a:lnTo>
                <a:lnTo>
                  <a:pt x="1062132" y="1170686"/>
                </a:lnTo>
                <a:lnTo>
                  <a:pt x="0" y="1170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8804437" y="6163217"/>
            <a:ext cx="819128" cy="1746203"/>
          </a:xfrm>
          <a:custGeom>
            <a:avLst/>
            <a:gdLst/>
            <a:ahLst/>
            <a:cxnLst/>
            <a:rect r="r" b="b" t="t" l="l"/>
            <a:pathLst>
              <a:path h="1746203" w="819128">
                <a:moveTo>
                  <a:pt x="0" y="0"/>
                </a:moveTo>
                <a:lnTo>
                  <a:pt x="819127" y="0"/>
                </a:lnTo>
                <a:lnTo>
                  <a:pt x="819127" y="1746203"/>
                </a:lnTo>
                <a:lnTo>
                  <a:pt x="0" y="17462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1028700" y="443716"/>
            <a:ext cx="6144289" cy="909601"/>
          </a:xfrm>
          <a:prstGeom prst="rect">
            <a:avLst/>
          </a:prstGeom>
        </p:spPr>
        <p:txBody>
          <a:bodyPr anchor="t" rtlCol="false" tIns="0" lIns="0" bIns="0" rIns="0">
            <a:spAutoFit/>
          </a:bodyPr>
          <a:lstStyle/>
          <a:p>
            <a:pPr algn="ctr">
              <a:lnSpc>
                <a:spcPts val="7427"/>
              </a:lnSpc>
            </a:pPr>
            <a:r>
              <a:rPr lang="en-US" sz="5343">
                <a:solidFill>
                  <a:srgbClr val="FFFAEB"/>
                </a:solidFill>
                <a:latin typeface="Now Bold"/>
              </a:rPr>
              <a:t>Language Used</a:t>
            </a:r>
          </a:p>
        </p:txBody>
      </p:sp>
      <p:sp>
        <p:nvSpPr>
          <p:cNvPr name="TextBox 13" id="13"/>
          <p:cNvSpPr txBox="true"/>
          <p:nvPr/>
        </p:nvSpPr>
        <p:spPr>
          <a:xfrm rot="0">
            <a:off x="1912781" y="1905674"/>
            <a:ext cx="2188063"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HTML</a:t>
            </a:r>
          </a:p>
        </p:txBody>
      </p:sp>
      <p:sp>
        <p:nvSpPr>
          <p:cNvPr name="TextBox 14" id="14"/>
          <p:cNvSpPr txBox="true"/>
          <p:nvPr/>
        </p:nvSpPr>
        <p:spPr>
          <a:xfrm rot="0">
            <a:off x="2209611" y="3435798"/>
            <a:ext cx="1594403"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CSS</a:t>
            </a:r>
          </a:p>
        </p:txBody>
      </p:sp>
      <p:sp>
        <p:nvSpPr>
          <p:cNvPr name="TextBox 15" id="15"/>
          <p:cNvSpPr txBox="true"/>
          <p:nvPr/>
        </p:nvSpPr>
        <p:spPr>
          <a:xfrm rot="0">
            <a:off x="2068520" y="4965135"/>
            <a:ext cx="4064648"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JavaScript</a:t>
            </a:r>
          </a:p>
        </p:txBody>
      </p:sp>
      <p:sp>
        <p:nvSpPr>
          <p:cNvPr name="TextBox 16" id="16"/>
          <p:cNvSpPr txBox="true"/>
          <p:nvPr/>
        </p:nvSpPr>
        <p:spPr>
          <a:xfrm rot="0">
            <a:off x="2448426" y="6494472"/>
            <a:ext cx="2210807" cy="2016998"/>
          </a:xfrm>
          <a:prstGeom prst="rect">
            <a:avLst/>
          </a:prstGeom>
        </p:spPr>
        <p:txBody>
          <a:bodyPr anchor="t" rtlCol="false" tIns="0" lIns="0" bIns="0" rIns="0">
            <a:spAutoFit/>
          </a:bodyPr>
          <a:lstStyle/>
          <a:p>
            <a:pPr algn="ctr">
              <a:lnSpc>
                <a:spcPts val="8110"/>
              </a:lnSpc>
            </a:pPr>
            <a:r>
              <a:rPr lang="en-US" sz="6594">
                <a:solidFill>
                  <a:srgbClr val="048AFF"/>
                </a:solidFill>
                <a:latin typeface="DM Sans Italics"/>
              </a:rPr>
              <a:t>React</a:t>
            </a:r>
          </a:p>
          <a:p>
            <a:pPr algn="ctr">
              <a:lnSpc>
                <a:spcPts val="8110"/>
              </a:lnSpc>
              <a:spcBef>
                <a:spcPct val="0"/>
              </a:spcBef>
            </a:pPr>
          </a:p>
        </p:txBody>
      </p:sp>
      <p:sp>
        <p:nvSpPr>
          <p:cNvPr name="TextBox 17" id="17"/>
          <p:cNvSpPr txBox="true"/>
          <p:nvPr/>
        </p:nvSpPr>
        <p:spPr>
          <a:xfrm rot="0">
            <a:off x="8858846" y="526274"/>
            <a:ext cx="8070982" cy="918815"/>
          </a:xfrm>
          <a:prstGeom prst="rect">
            <a:avLst/>
          </a:prstGeom>
        </p:spPr>
        <p:txBody>
          <a:bodyPr anchor="t" rtlCol="false" tIns="0" lIns="0" bIns="0" rIns="0">
            <a:spAutoFit/>
          </a:bodyPr>
          <a:lstStyle/>
          <a:p>
            <a:pPr algn="ctr">
              <a:lnSpc>
                <a:spcPts val="7427"/>
              </a:lnSpc>
            </a:pPr>
            <a:r>
              <a:rPr lang="en-US" sz="5343">
                <a:solidFill>
                  <a:srgbClr val="FFFAEB"/>
                </a:solidFill>
                <a:latin typeface="Now Bold"/>
              </a:rPr>
              <a:t>Backend Connectivity</a:t>
            </a:r>
          </a:p>
        </p:txBody>
      </p:sp>
      <p:sp>
        <p:nvSpPr>
          <p:cNvPr name="TextBox 18" id="18"/>
          <p:cNvSpPr txBox="true"/>
          <p:nvPr/>
        </p:nvSpPr>
        <p:spPr>
          <a:xfrm rot="0">
            <a:off x="9987713" y="1905674"/>
            <a:ext cx="2906624"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NodeJs</a:t>
            </a:r>
          </a:p>
        </p:txBody>
      </p:sp>
      <p:sp>
        <p:nvSpPr>
          <p:cNvPr name="TextBox 19" id="19"/>
          <p:cNvSpPr txBox="true"/>
          <p:nvPr/>
        </p:nvSpPr>
        <p:spPr>
          <a:xfrm rot="0">
            <a:off x="9987713" y="3435798"/>
            <a:ext cx="4113220"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Express Js</a:t>
            </a:r>
          </a:p>
        </p:txBody>
      </p:sp>
      <p:sp>
        <p:nvSpPr>
          <p:cNvPr name="TextBox 20" id="20"/>
          <p:cNvSpPr txBox="true"/>
          <p:nvPr/>
        </p:nvSpPr>
        <p:spPr>
          <a:xfrm rot="0">
            <a:off x="8354081" y="5060995"/>
            <a:ext cx="6144289" cy="918815"/>
          </a:xfrm>
          <a:prstGeom prst="rect">
            <a:avLst/>
          </a:prstGeom>
        </p:spPr>
        <p:txBody>
          <a:bodyPr anchor="t" rtlCol="false" tIns="0" lIns="0" bIns="0" rIns="0">
            <a:spAutoFit/>
          </a:bodyPr>
          <a:lstStyle/>
          <a:p>
            <a:pPr algn="ctr">
              <a:lnSpc>
                <a:spcPts val="7427"/>
              </a:lnSpc>
            </a:pPr>
            <a:r>
              <a:rPr lang="en-US" sz="5343">
                <a:solidFill>
                  <a:srgbClr val="EBEBEB"/>
                </a:solidFill>
                <a:latin typeface="Now Bold"/>
              </a:rPr>
              <a:t>Database</a:t>
            </a:r>
          </a:p>
        </p:txBody>
      </p:sp>
      <p:sp>
        <p:nvSpPr>
          <p:cNvPr name="TextBox 21" id="21"/>
          <p:cNvSpPr txBox="true"/>
          <p:nvPr/>
        </p:nvSpPr>
        <p:spPr>
          <a:xfrm rot="0">
            <a:off x="9786029" y="6523740"/>
            <a:ext cx="3681081" cy="1005462"/>
          </a:xfrm>
          <a:prstGeom prst="rect">
            <a:avLst/>
          </a:prstGeom>
        </p:spPr>
        <p:txBody>
          <a:bodyPr anchor="t" rtlCol="false" tIns="0" lIns="0" bIns="0" rIns="0">
            <a:spAutoFit/>
          </a:bodyPr>
          <a:lstStyle/>
          <a:p>
            <a:pPr algn="ctr">
              <a:lnSpc>
                <a:spcPts val="8110"/>
              </a:lnSpc>
              <a:spcBef>
                <a:spcPct val="0"/>
              </a:spcBef>
            </a:pPr>
            <a:r>
              <a:rPr lang="en-US" sz="6594">
                <a:solidFill>
                  <a:srgbClr val="048AFF"/>
                </a:solidFill>
                <a:latin typeface="DM Sans Italics"/>
              </a:rPr>
              <a:t>Mongodb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7676284" y="3425205"/>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034757" y="1540680"/>
            <a:ext cx="10618197" cy="8081383"/>
          </a:xfrm>
          <a:custGeom>
            <a:avLst/>
            <a:gdLst/>
            <a:ahLst/>
            <a:cxnLst/>
            <a:rect r="r" b="b" t="t" l="l"/>
            <a:pathLst>
              <a:path h="8081383" w="10618197">
                <a:moveTo>
                  <a:pt x="0" y="0"/>
                </a:moveTo>
                <a:lnTo>
                  <a:pt x="10618196" y="0"/>
                </a:lnTo>
                <a:lnTo>
                  <a:pt x="10618196" y="8081383"/>
                </a:lnTo>
                <a:lnTo>
                  <a:pt x="0" y="8081383"/>
                </a:lnTo>
                <a:lnTo>
                  <a:pt x="0" y="0"/>
                </a:lnTo>
                <a:close/>
              </a:path>
            </a:pathLst>
          </a:custGeom>
          <a:blipFill>
            <a:blip r:embed="rId6"/>
            <a:stretch>
              <a:fillRect l="0" t="-3351" r="0" b="-3351"/>
            </a:stretch>
          </a:blipFill>
        </p:spPr>
      </p:sp>
      <p:sp>
        <p:nvSpPr>
          <p:cNvPr name="TextBox 8" id="8"/>
          <p:cNvSpPr txBox="true"/>
          <p:nvPr/>
        </p:nvSpPr>
        <p:spPr>
          <a:xfrm rot="0">
            <a:off x="7058938" y="415793"/>
            <a:ext cx="4155877" cy="1124887"/>
          </a:xfrm>
          <a:prstGeom prst="rect">
            <a:avLst/>
          </a:prstGeom>
        </p:spPr>
        <p:txBody>
          <a:bodyPr anchor="t" rtlCol="false" tIns="0" lIns="0" bIns="0" rIns="0">
            <a:spAutoFit/>
          </a:bodyPr>
          <a:lstStyle/>
          <a:p>
            <a:pPr algn="ctr">
              <a:lnSpc>
                <a:spcPts val="8922"/>
              </a:lnSpc>
              <a:spcBef>
                <a:spcPct val="0"/>
              </a:spcBef>
            </a:pPr>
            <a:r>
              <a:rPr lang="en-US" sz="7254">
                <a:solidFill>
                  <a:srgbClr val="FFFFFF"/>
                </a:solidFill>
                <a:latin typeface="DM Sans Italics"/>
              </a:rPr>
              <a:t>Flowchart</a:t>
            </a:r>
          </a:p>
        </p:txBody>
      </p:sp>
      <p:sp>
        <p:nvSpPr>
          <p:cNvPr name="Freeform 9" id="9"/>
          <p:cNvSpPr/>
          <p:nvPr/>
        </p:nvSpPr>
        <p:spPr>
          <a:xfrm flipH="false" flipV="false" rot="-6001244">
            <a:off x="15170470" y="-4314180"/>
            <a:ext cx="14243984" cy="12926415"/>
          </a:xfrm>
          <a:custGeom>
            <a:avLst/>
            <a:gdLst/>
            <a:ahLst/>
            <a:cxnLst/>
            <a:rect r="r" b="b" t="t" l="l"/>
            <a:pathLst>
              <a:path h="12926415" w="14243984">
                <a:moveTo>
                  <a:pt x="0" y="0"/>
                </a:moveTo>
                <a:lnTo>
                  <a:pt x="14243983" y="0"/>
                </a:lnTo>
                <a:lnTo>
                  <a:pt x="14243983" y="12926415"/>
                </a:lnTo>
                <a:lnTo>
                  <a:pt x="0" y="12926415"/>
                </a:lnTo>
                <a:lnTo>
                  <a:pt x="0" y="0"/>
                </a:lnTo>
                <a:close/>
              </a:path>
            </a:pathLst>
          </a:custGeom>
          <a:blipFill>
            <a:blip r:embed="rId7"/>
            <a:stretch>
              <a:fillRect l="0" t="0" r="0" b="0"/>
            </a:stretch>
          </a:blipFill>
        </p:spPr>
      </p:sp>
      <p:sp>
        <p:nvSpPr>
          <p:cNvPr name="Freeform 10" id="10"/>
          <p:cNvSpPr/>
          <p:nvPr/>
        </p:nvSpPr>
        <p:spPr>
          <a:xfrm flipH="false" flipV="false" rot="0">
            <a:off x="-1541218" y="7719009"/>
            <a:ext cx="3594774" cy="3078582"/>
          </a:xfrm>
          <a:custGeom>
            <a:avLst/>
            <a:gdLst/>
            <a:ahLst/>
            <a:cxnLst/>
            <a:rect r="r" b="b" t="t" l="l"/>
            <a:pathLst>
              <a:path h="3078582" w="3594774">
                <a:moveTo>
                  <a:pt x="0" y="0"/>
                </a:moveTo>
                <a:lnTo>
                  <a:pt x="3594775" y="0"/>
                </a:lnTo>
                <a:lnTo>
                  <a:pt x="3594775" y="3078582"/>
                </a:lnTo>
                <a:lnTo>
                  <a:pt x="0" y="3078582"/>
                </a:lnTo>
                <a:lnTo>
                  <a:pt x="0" y="0"/>
                </a:lnTo>
                <a:close/>
              </a:path>
            </a:pathLst>
          </a:custGeom>
          <a:blipFill>
            <a:blip r:embed="rId8"/>
            <a:stretch>
              <a:fillRect l="0" t="-8310" r="0" b="-831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3"/>
            <a:stretch>
              <a:fillRect l="0" t="0" r="0" b="0"/>
            </a:stretch>
          </a:blipFill>
        </p:spPr>
      </p:sp>
      <p:sp>
        <p:nvSpPr>
          <p:cNvPr name="Freeform 4" id="4"/>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2073" y="1452712"/>
            <a:ext cx="16963854" cy="8493827"/>
          </a:xfrm>
          <a:custGeom>
            <a:avLst/>
            <a:gdLst/>
            <a:ahLst/>
            <a:cxnLst/>
            <a:rect r="r" b="b" t="t" l="l"/>
            <a:pathLst>
              <a:path h="8493827" w="16963854">
                <a:moveTo>
                  <a:pt x="0" y="0"/>
                </a:moveTo>
                <a:lnTo>
                  <a:pt x="16963854" y="0"/>
                </a:lnTo>
                <a:lnTo>
                  <a:pt x="16963854" y="8493827"/>
                </a:lnTo>
                <a:lnTo>
                  <a:pt x="0" y="8493827"/>
                </a:lnTo>
                <a:lnTo>
                  <a:pt x="0" y="0"/>
                </a:lnTo>
                <a:close/>
              </a:path>
            </a:pathLst>
          </a:custGeom>
          <a:blipFill>
            <a:blip r:embed="rId6"/>
            <a:stretch>
              <a:fillRect l="0" t="-3354" r="0" b="-3354"/>
            </a:stretch>
          </a:blipFill>
        </p:spPr>
      </p:sp>
      <p:sp>
        <p:nvSpPr>
          <p:cNvPr name="TextBox 7" id="7"/>
          <p:cNvSpPr txBox="true"/>
          <p:nvPr/>
        </p:nvSpPr>
        <p:spPr>
          <a:xfrm rot="0">
            <a:off x="4807001" y="358670"/>
            <a:ext cx="7160167" cy="925962"/>
          </a:xfrm>
          <a:prstGeom prst="rect">
            <a:avLst/>
          </a:prstGeom>
        </p:spPr>
        <p:txBody>
          <a:bodyPr anchor="t" rtlCol="false" tIns="0" lIns="0" bIns="0" rIns="0">
            <a:spAutoFit/>
          </a:bodyPr>
          <a:lstStyle/>
          <a:p>
            <a:pPr algn="ctr" marL="0" indent="0" lvl="0">
              <a:lnSpc>
                <a:spcPts val="7564"/>
              </a:lnSpc>
              <a:spcBef>
                <a:spcPct val="0"/>
              </a:spcBef>
            </a:pPr>
            <a:r>
              <a:rPr lang="en-US" sz="5441">
                <a:solidFill>
                  <a:srgbClr val="048AFF"/>
                </a:solidFill>
                <a:latin typeface="Now Bold"/>
              </a:rPr>
              <a:t>Working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grpSp>
        <p:nvGrpSpPr>
          <p:cNvPr name="Group 6" id="6"/>
          <p:cNvGrpSpPr>
            <a:grpSpLocks noChangeAspect="true"/>
          </p:cNvGrpSpPr>
          <p:nvPr/>
        </p:nvGrpSpPr>
        <p:grpSpPr>
          <a:xfrm rot="0">
            <a:off x="1344666" y="3509328"/>
            <a:ext cx="2811488" cy="2811488"/>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9" id="9"/>
          <p:cNvSpPr/>
          <p:nvPr/>
        </p:nvSpPr>
        <p:spPr>
          <a:xfrm>
            <a:off x="4822223" y="5143500"/>
            <a:ext cx="0" cy="3893203"/>
          </a:xfrm>
          <a:prstGeom prst="line">
            <a:avLst/>
          </a:prstGeom>
          <a:ln cap="rnd" w="76200">
            <a:solidFill>
              <a:srgbClr val="04001E"/>
            </a:solidFill>
            <a:prstDash val="solid"/>
            <a:headEnd type="none" len="sm" w="sm"/>
            <a:tailEnd type="none" len="sm" w="sm"/>
          </a:ln>
        </p:spPr>
      </p:sp>
      <p:sp>
        <p:nvSpPr>
          <p:cNvPr name="TextBox 10" id="10"/>
          <p:cNvSpPr txBox="true"/>
          <p:nvPr/>
        </p:nvSpPr>
        <p:spPr>
          <a:xfrm rot="0">
            <a:off x="3346050" y="488376"/>
            <a:ext cx="1088355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Future Works</a:t>
            </a:r>
          </a:p>
        </p:txBody>
      </p:sp>
      <p:sp>
        <p:nvSpPr>
          <p:cNvPr name="TextBox 11" id="11"/>
          <p:cNvSpPr txBox="true"/>
          <p:nvPr/>
        </p:nvSpPr>
        <p:spPr>
          <a:xfrm rot="0">
            <a:off x="1344666" y="2034339"/>
            <a:ext cx="2811488" cy="927778"/>
          </a:xfrm>
          <a:prstGeom prst="rect">
            <a:avLst/>
          </a:prstGeom>
        </p:spPr>
        <p:txBody>
          <a:bodyPr anchor="t" rtlCol="false" tIns="0" lIns="0" bIns="0" rIns="0">
            <a:spAutoFit/>
          </a:bodyPr>
          <a:lstStyle/>
          <a:p>
            <a:pPr algn="ctr">
              <a:lnSpc>
                <a:spcPts val="3618"/>
              </a:lnSpc>
            </a:pPr>
            <a:r>
              <a:rPr lang="en-US" sz="2603">
                <a:solidFill>
                  <a:srgbClr val="B100E8"/>
                </a:solidFill>
                <a:latin typeface="Now Bold"/>
              </a:rPr>
              <a:t>User Review and Ratings</a:t>
            </a:r>
          </a:p>
        </p:txBody>
      </p:sp>
      <p:sp>
        <p:nvSpPr>
          <p:cNvPr name="TextBox 12" id="12"/>
          <p:cNvSpPr txBox="true"/>
          <p:nvPr/>
        </p:nvSpPr>
        <p:spPr>
          <a:xfrm rot="0">
            <a:off x="1028700" y="6606949"/>
            <a:ext cx="3542096" cy="3185412"/>
          </a:xfrm>
          <a:prstGeom prst="rect">
            <a:avLst/>
          </a:prstGeom>
        </p:spPr>
        <p:txBody>
          <a:bodyPr anchor="t" rtlCol="false" tIns="0" lIns="0" bIns="0" rIns="0">
            <a:spAutoFit/>
          </a:bodyPr>
          <a:lstStyle/>
          <a:p>
            <a:pPr algn="ctr">
              <a:lnSpc>
                <a:spcPts val="3610"/>
              </a:lnSpc>
            </a:pPr>
            <a:r>
              <a:rPr lang="en-US" sz="2473">
                <a:solidFill>
                  <a:srgbClr val="FFFFFF"/>
                </a:solidFill>
                <a:latin typeface="DM Sans"/>
              </a:rPr>
              <a:t>Implement a user review and rating system where users can provide feedback and ratings for properties they have booked or visited. </a:t>
            </a:r>
          </a:p>
        </p:txBody>
      </p:sp>
      <p:grpSp>
        <p:nvGrpSpPr>
          <p:cNvPr name="Group 13" id="13"/>
          <p:cNvGrpSpPr>
            <a:grpSpLocks noChangeAspect="true"/>
          </p:cNvGrpSpPr>
          <p:nvPr/>
        </p:nvGrpSpPr>
        <p:grpSpPr>
          <a:xfrm rot="0">
            <a:off x="5587406" y="3509328"/>
            <a:ext cx="2878546" cy="2878546"/>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6" id="16"/>
          <p:cNvSpPr txBox="true"/>
          <p:nvPr/>
        </p:nvSpPr>
        <p:spPr>
          <a:xfrm rot="0">
            <a:off x="5353850" y="6606949"/>
            <a:ext cx="3345658" cy="1849105"/>
          </a:xfrm>
          <a:prstGeom prst="rect">
            <a:avLst/>
          </a:prstGeom>
        </p:spPr>
        <p:txBody>
          <a:bodyPr anchor="t" rtlCol="false" tIns="0" lIns="0" bIns="0" rIns="0">
            <a:spAutoFit/>
          </a:bodyPr>
          <a:lstStyle/>
          <a:p>
            <a:pPr algn="ctr">
              <a:lnSpc>
                <a:spcPts val="3734"/>
              </a:lnSpc>
            </a:pPr>
            <a:r>
              <a:rPr lang="en-US" sz="2558">
                <a:solidFill>
                  <a:srgbClr val="FFFFFF"/>
                </a:solidFill>
                <a:latin typeface="DM Sans"/>
              </a:rPr>
              <a:t>Adding the Payment</a:t>
            </a:r>
          </a:p>
          <a:p>
            <a:pPr algn="ctr">
              <a:lnSpc>
                <a:spcPts val="3734"/>
              </a:lnSpc>
            </a:pPr>
            <a:r>
              <a:rPr lang="en-US" sz="2558">
                <a:solidFill>
                  <a:srgbClr val="FFFFFF"/>
                </a:solidFill>
                <a:latin typeface="DM Sans"/>
              </a:rPr>
              <a:t>help user in Securely doing the trasation of the property</a:t>
            </a:r>
          </a:p>
        </p:txBody>
      </p:sp>
      <p:sp>
        <p:nvSpPr>
          <p:cNvPr name="AutoShape 17" id="17"/>
          <p:cNvSpPr/>
          <p:nvPr/>
        </p:nvSpPr>
        <p:spPr>
          <a:xfrm>
            <a:off x="9220333" y="5143500"/>
            <a:ext cx="0" cy="3893203"/>
          </a:xfrm>
          <a:prstGeom prst="line">
            <a:avLst/>
          </a:prstGeom>
          <a:ln cap="rnd" w="76200">
            <a:solidFill>
              <a:srgbClr val="04001E"/>
            </a:solidFill>
            <a:prstDash val="solid"/>
            <a:headEnd type="none" len="sm" w="sm"/>
            <a:tailEnd type="none" len="sm" w="sm"/>
          </a:ln>
        </p:spPr>
      </p:sp>
      <p:grpSp>
        <p:nvGrpSpPr>
          <p:cNvPr name="Group 18" id="18"/>
          <p:cNvGrpSpPr>
            <a:grpSpLocks noChangeAspect="true"/>
          </p:cNvGrpSpPr>
          <p:nvPr/>
        </p:nvGrpSpPr>
        <p:grpSpPr>
          <a:xfrm rot="0">
            <a:off x="9985516" y="3509328"/>
            <a:ext cx="2878546" cy="2878546"/>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1" id="21"/>
          <p:cNvSpPr txBox="true"/>
          <p:nvPr/>
        </p:nvSpPr>
        <p:spPr>
          <a:xfrm rot="0">
            <a:off x="9669550" y="6501036"/>
            <a:ext cx="3345658" cy="3249280"/>
          </a:xfrm>
          <a:prstGeom prst="rect">
            <a:avLst/>
          </a:prstGeom>
        </p:spPr>
        <p:txBody>
          <a:bodyPr anchor="t" rtlCol="false" tIns="0" lIns="0" bIns="0" rIns="0">
            <a:spAutoFit/>
          </a:bodyPr>
          <a:lstStyle/>
          <a:p>
            <a:pPr algn="ctr">
              <a:lnSpc>
                <a:spcPts val="3734"/>
              </a:lnSpc>
            </a:pPr>
            <a:r>
              <a:rPr lang="en-US" sz="2558">
                <a:solidFill>
                  <a:srgbClr val="FFFFFF"/>
                </a:solidFill>
                <a:latin typeface="DM Sans"/>
              </a:rPr>
              <a:t>Consider expanding the project by developing a dedicated mobile application for iOS and Android platforms. </a:t>
            </a:r>
          </a:p>
        </p:txBody>
      </p:sp>
      <p:sp>
        <p:nvSpPr>
          <p:cNvPr name="AutoShape 22" id="22"/>
          <p:cNvSpPr/>
          <p:nvPr/>
        </p:nvSpPr>
        <p:spPr>
          <a:xfrm>
            <a:off x="13464425" y="5143500"/>
            <a:ext cx="0" cy="3893203"/>
          </a:xfrm>
          <a:prstGeom prst="line">
            <a:avLst/>
          </a:prstGeom>
          <a:ln cap="rnd" w="76200">
            <a:solidFill>
              <a:srgbClr val="04001E"/>
            </a:solidFill>
            <a:prstDash val="solid"/>
            <a:headEnd type="none" len="sm" w="sm"/>
            <a:tailEnd type="none" len="sm" w="sm"/>
          </a:ln>
        </p:spPr>
      </p:sp>
      <p:grpSp>
        <p:nvGrpSpPr>
          <p:cNvPr name="Group 23" id="23"/>
          <p:cNvGrpSpPr>
            <a:grpSpLocks noChangeAspect="true"/>
          </p:cNvGrpSpPr>
          <p:nvPr/>
        </p:nvGrpSpPr>
        <p:grpSpPr>
          <a:xfrm rot="0">
            <a:off x="14131175" y="3410895"/>
            <a:ext cx="2976979" cy="2976979"/>
            <a:chOff x="0" y="0"/>
            <a:chExt cx="6350000" cy="6350000"/>
          </a:xfrm>
        </p:grpSpPr>
        <p:sp>
          <p:nvSpPr>
            <p:cNvPr name="Freeform 24" id="2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t="0" r="-25031" b="0"/>
              </a:stretch>
            </a:blipFill>
          </p:spPr>
        </p:sp>
        <p:sp>
          <p:nvSpPr>
            <p:cNvPr name="Freeform 25" id="2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6" id="26"/>
          <p:cNvSpPr txBox="true"/>
          <p:nvPr/>
        </p:nvSpPr>
        <p:spPr>
          <a:xfrm rot="0">
            <a:off x="13913642" y="6501036"/>
            <a:ext cx="3345658" cy="3249280"/>
          </a:xfrm>
          <a:prstGeom prst="rect">
            <a:avLst/>
          </a:prstGeom>
        </p:spPr>
        <p:txBody>
          <a:bodyPr anchor="t" rtlCol="false" tIns="0" lIns="0" bIns="0" rIns="0">
            <a:spAutoFit/>
          </a:bodyPr>
          <a:lstStyle/>
          <a:p>
            <a:pPr algn="ctr">
              <a:lnSpc>
                <a:spcPts val="3734"/>
              </a:lnSpc>
            </a:pPr>
            <a:r>
              <a:rPr lang="en-US" sz="2558">
                <a:solidFill>
                  <a:srgbClr val="FFFFFF"/>
                </a:solidFill>
                <a:latin typeface="DM Sans"/>
              </a:rPr>
              <a:t>Integrate social media sharing capabilities, allowing users to easily share properties or their booking experiences on social platforms. </a:t>
            </a:r>
          </a:p>
        </p:txBody>
      </p:sp>
      <p:sp>
        <p:nvSpPr>
          <p:cNvPr name="TextBox 27" id="27"/>
          <p:cNvSpPr txBox="true"/>
          <p:nvPr/>
        </p:nvSpPr>
        <p:spPr>
          <a:xfrm rot="0">
            <a:off x="5805610" y="1959773"/>
            <a:ext cx="2277319" cy="1329195"/>
          </a:xfrm>
          <a:prstGeom prst="rect">
            <a:avLst/>
          </a:prstGeom>
        </p:spPr>
        <p:txBody>
          <a:bodyPr anchor="t" rtlCol="false" tIns="0" lIns="0" bIns="0" rIns="0">
            <a:spAutoFit/>
          </a:bodyPr>
          <a:lstStyle/>
          <a:p>
            <a:pPr algn="ctr">
              <a:lnSpc>
                <a:spcPts val="3540"/>
              </a:lnSpc>
            </a:pPr>
            <a:r>
              <a:rPr lang="en-US" sz="2546">
                <a:solidFill>
                  <a:srgbClr val="B100E8"/>
                </a:solidFill>
                <a:latin typeface="Now Bold"/>
              </a:rPr>
              <a:t>Payment Gateway Integration</a:t>
            </a:r>
          </a:p>
        </p:txBody>
      </p:sp>
      <p:sp>
        <p:nvSpPr>
          <p:cNvPr name="TextBox 28" id="28"/>
          <p:cNvSpPr txBox="true"/>
          <p:nvPr/>
        </p:nvSpPr>
        <p:spPr>
          <a:xfrm rot="0">
            <a:off x="10286129" y="1895988"/>
            <a:ext cx="2577932" cy="1329195"/>
          </a:xfrm>
          <a:prstGeom prst="rect">
            <a:avLst/>
          </a:prstGeom>
        </p:spPr>
        <p:txBody>
          <a:bodyPr anchor="t" rtlCol="false" tIns="0" lIns="0" bIns="0" rIns="0">
            <a:spAutoFit/>
          </a:bodyPr>
          <a:lstStyle/>
          <a:p>
            <a:pPr algn="ctr">
              <a:lnSpc>
                <a:spcPts val="3540"/>
              </a:lnSpc>
            </a:pPr>
            <a:r>
              <a:rPr lang="en-US" sz="2546">
                <a:solidFill>
                  <a:srgbClr val="B100E8"/>
                </a:solidFill>
                <a:latin typeface="Now Bold"/>
              </a:rPr>
              <a:t>Mobile  Application Developemnt</a:t>
            </a:r>
          </a:p>
        </p:txBody>
      </p:sp>
      <p:sp>
        <p:nvSpPr>
          <p:cNvPr name="TextBox 29" id="29"/>
          <p:cNvSpPr txBox="true"/>
          <p:nvPr/>
        </p:nvSpPr>
        <p:spPr>
          <a:xfrm rot="0">
            <a:off x="14229608" y="1895988"/>
            <a:ext cx="2277319" cy="881520"/>
          </a:xfrm>
          <a:prstGeom prst="rect">
            <a:avLst/>
          </a:prstGeom>
        </p:spPr>
        <p:txBody>
          <a:bodyPr anchor="t" rtlCol="false" tIns="0" lIns="0" bIns="0" rIns="0">
            <a:spAutoFit/>
          </a:bodyPr>
          <a:lstStyle/>
          <a:p>
            <a:pPr algn="ctr">
              <a:lnSpc>
                <a:spcPts val="3540"/>
              </a:lnSpc>
            </a:pPr>
            <a:r>
              <a:rPr lang="en-US" sz="2546">
                <a:solidFill>
                  <a:srgbClr val="B100E8"/>
                </a:solidFill>
                <a:latin typeface="Now Bold"/>
              </a:rPr>
              <a:t>Social Media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DAF2Rihxj8Y</dc:identifier>
  <dcterms:modified xsi:type="dcterms:W3CDTF">2011-08-01T06:04:30Z</dcterms:modified>
  <cp:revision>1</cp:revision>
  <dc:title>Homyz Website</dc:title>
</cp:coreProperties>
</file>